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08" r:id="rId3"/>
    <p:sldId id="299" r:id="rId4"/>
    <p:sldId id="257" r:id="rId5"/>
    <p:sldId id="263" r:id="rId6"/>
    <p:sldId id="264" r:id="rId7"/>
    <p:sldId id="305" r:id="rId8"/>
    <p:sldId id="286" r:id="rId9"/>
    <p:sldId id="287" r:id="rId10"/>
    <p:sldId id="288" r:id="rId11"/>
    <p:sldId id="291" r:id="rId12"/>
    <p:sldId id="292" r:id="rId13"/>
    <p:sldId id="293" r:id="rId14"/>
    <p:sldId id="294" r:id="rId15"/>
    <p:sldId id="304" r:id="rId16"/>
    <p:sldId id="309" r:id="rId17"/>
    <p:sldId id="298" r:id="rId18"/>
    <p:sldId id="295" r:id="rId19"/>
    <p:sldId id="296" r:id="rId20"/>
    <p:sldId id="297" r:id="rId21"/>
    <p:sldId id="290" r:id="rId22"/>
    <p:sldId id="302" r:id="rId23"/>
    <p:sldId id="300" r:id="rId24"/>
    <p:sldId id="267" r:id="rId25"/>
    <p:sldId id="265" r:id="rId26"/>
    <p:sldId id="266" r:id="rId27"/>
    <p:sldId id="268" r:id="rId28"/>
    <p:sldId id="258" r:id="rId29"/>
    <p:sldId id="259" r:id="rId30"/>
    <p:sldId id="261" r:id="rId31"/>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214172"/>
    <a:srgbClr val="002060"/>
    <a:srgbClr val="EAEAEA"/>
    <a:srgbClr val="FFFF99"/>
    <a:srgbClr val="002D86"/>
    <a:srgbClr val="B8CCEA"/>
    <a:srgbClr val="6793D3"/>
    <a:srgbClr val="97B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37" autoAdjust="0"/>
    <p:restoredTop sz="90126" autoAdjust="0"/>
  </p:normalViewPr>
  <p:slideViewPr>
    <p:cSldViewPr snapToGrid="0">
      <p:cViewPr varScale="1">
        <p:scale>
          <a:sx n="84" d="100"/>
          <a:sy n="84" d="100"/>
        </p:scale>
        <p:origin x="198" y="90"/>
      </p:cViewPr>
      <p:guideLst/>
    </p:cSldViewPr>
  </p:slideViewPr>
  <p:notesTextViewPr>
    <p:cViewPr>
      <p:scale>
        <a:sx n="1" d="1"/>
        <a:sy n="1" d="1"/>
      </p:scale>
      <p:origin x="0" y="0"/>
    </p:cViewPr>
  </p:notesTextViewPr>
  <p:notesViewPr>
    <p:cSldViewPr snapToGrid="0">
      <p:cViewPr>
        <p:scale>
          <a:sx n="125" d="100"/>
          <a:sy n="125" d="100"/>
        </p:scale>
        <p:origin x="1266" y="-51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BC14DFDC-E5F0-40F9-B4C7-CD92777E3FB0}" type="datetimeFigureOut">
              <a:rPr lang="en-GB" smtClean="0"/>
              <a:t>19/11/2021</a:t>
            </a:fld>
            <a:endParaRPr lang="en-GB"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1FBFA2B-069B-470F-BBD4-2A5C6901AD13}" type="slidenum">
              <a:rPr lang="en-GB" smtClean="0"/>
              <a:t>‹#›</a:t>
            </a:fld>
            <a:endParaRPr lang="en-GB" dirty="0"/>
          </a:p>
        </p:txBody>
      </p:sp>
    </p:spTree>
    <p:extLst>
      <p:ext uri="{BB962C8B-B14F-4D97-AF65-F5344CB8AC3E}">
        <p14:creationId xmlns:p14="http://schemas.microsoft.com/office/powerpoint/2010/main" val="1241127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1</a:t>
            </a:fld>
            <a:endParaRPr lang="en-GB" dirty="0"/>
          </a:p>
        </p:txBody>
      </p:sp>
    </p:spTree>
    <p:extLst>
      <p:ext uri="{BB962C8B-B14F-4D97-AF65-F5344CB8AC3E}">
        <p14:creationId xmlns:p14="http://schemas.microsoft.com/office/powerpoint/2010/main" val="352087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14</a:t>
            </a:fld>
            <a:endParaRPr lang="en-GB" dirty="0"/>
          </a:p>
        </p:txBody>
      </p:sp>
    </p:spTree>
    <p:extLst>
      <p:ext uri="{BB962C8B-B14F-4D97-AF65-F5344CB8AC3E}">
        <p14:creationId xmlns:p14="http://schemas.microsoft.com/office/powerpoint/2010/main" val="4157267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17</a:t>
            </a:fld>
            <a:endParaRPr lang="en-GB" dirty="0"/>
          </a:p>
        </p:txBody>
      </p:sp>
    </p:spTree>
    <p:extLst>
      <p:ext uri="{BB962C8B-B14F-4D97-AF65-F5344CB8AC3E}">
        <p14:creationId xmlns:p14="http://schemas.microsoft.com/office/powerpoint/2010/main" val="303579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18</a:t>
            </a:fld>
            <a:endParaRPr lang="en-GB" dirty="0"/>
          </a:p>
        </p:txBody>
      </p:sp>
    </p:spTree>
    <p:extLst>
      <p:ext uri="{BB962C8B-B14F-4D97-AF65-F5344CB8AC3E}">
        <p14:creationId xmlns:p14="http://schemas.microsoft.com/office/powerpoint/2010/main" val="717269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19</a:t>
            </a:fld>
            <a:endParaRPr lang="en-GB" dirty="0"/>
          </a:p>
        </p:txBody>
      </p:sp>
    </p:spTree>
    <p:extLst>
      <p:ext uri="{BB962C8B-B14F-4D97-AF65-F5344CB8AC3E}">
        <p14:creationId xmlns:p14="http://schemas.microsoft.com/office/powerpoint/2010/main" val="1822190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20</a:t>
            </a:fld>
            <a:endParaRPr lang="en-GB" dirty="0"/>
          </a:p>
        </p:txBody>
      </p:sp>
    </p:spTree>
    <p:extLst>
      <p:ext uri="{BB962C8B-B14F-4D97-AF65-F5344CB8AC3E}">
        <p14:creationId xmlns:p14="http://schemas.microsoft.com/office/powerpoint/2010/main" val="2222482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27</a:t>
            </a:fld>
            <a:endParaRPr lang="en-GB" dirty="0"/>
          </a:p>
        </p:txBody>
      </p:sp>
    </p:spTree>
    <p:extLst>
      <p:ext uri="{BB962C8B-B14F-4D97-AF65-F5344CB8AC3E}">
        <p14:creationId xmlns:p14="http://schemas.microsoft.com/office/powerpoint/2010/main" val="180246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3</a:t>
            </a:fld>
            <a:endParaRPr lang="en-GB" dirty="0"/>
          </a:p>
        </p:txBody>
      </p:sp>
    </p:spTree>
    <p:extLst>
      <p:ext uri="{BB962C8B-B14F-4D97-AF65-F5344CB8AC3E}">
        <p14:creationId xmlns:p14="http://schemas.microsoft.com/office/powerpoint/2010/main" val="223093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4</a:t>
            </a:fld>
            <a:endParaRPr lang="en-GB" dirty="0"/>
          </a:p>
        </p:txBody>
      </p:sp>
    </p:spTree>
    <p:extLst>
      <p:ext uri="{BB962C8B-B14F-4D97-AF65-F5344CB8AC3E}">
        <p14:creationId xmlns:p14="http://schemas.microsoft.com/office/powerpoint/2010/main" val="3328131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5</a:t>
            </a:fld>
            <a:endParaRPr lang="en-GB" dirty="0"/>
          </a:p>
        </p:txBody>
      </p:sp>
    </p:spTree>
    <p:extLst>
      <p:ext uri="{BB962C8B-B14F-4D97-AF65-F5344CB8AC3E}">
        <p14:creationId xmlns:p14="http://schemas.microsoft.com/office/powerpoint/2010/main" val="306414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r>
              <a:rPr lang="et-EE" dirty="0" smtClean="0"/>
              <a:t/>
            </a:r>
            <a:br>
              <a:rPr lang="et-EE" dirty="0" smtClean="0"/>
            </a:br>
            <a:endParaRPr lang="en-GB" dirty="0" smtClean="0"/>
          </a:p>
        </p:txBody>
      </p:sp>
      <p:sp>
        <p:nvSpPr>
          <p:cNvPr id="4" name="Slide Number Placeholder 3"/>
          <p:cNvSpPr>
            <a:spLocks noGrp="1"/>
          </p:cNvSpPr>
          <p:nvPr>
            <p:ph type="sldNum" sz="quarter" idx="10"/>
          </p:nvPr>
        </p:nvSpPr>
        <p:spPr/>
        <p:txBody>
          <a:bodyPr/>
          <a:lstStyle/>
          <a:p>
            <a:fld id="{91FBFA2B-069B-470F-BBD4-2A5C6901AD13}" type="slidenum">
              <a:rPr lang="en-GB" smtClean="0"/>
              <a:t>6</a:t>
            </a:fld>
            <a:endParaRPr lang="en-GB" dirty="0"/>
          </a:p>
        </p:txBody>
      </p:sp>
    </p:spTree>
    <p:extLst>
      <p:ext uri="{BB962C8B-B14F-4D97-AF65-F5344CB8AC3E}">
        <p14:creationId xmlns:p14="http://schemas.microsoft.com/office/powerpoint/2010/main" val="408982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1429" indent="-371429">
              <a:lnSpc>
                <a:spcPct val="150000"/>
              </a:lnSpc>
              <a:buFont typeface="Arial" panose="020B0604020202020204" pitchFamily="34" charset="0"/>
              <a:buChar char="•"/>
            </a:pPr>
            <a:endParaRPr lang="en-GB" sz="13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91FBFA2B-069B-470F-BBD4-2A5C6901AD13}" type="slidenum">
              <a:rPr lang="en-GB" smtClean="0"/>
              <a:t>8</a:t>
            </a:fld>
            <a:endParaRPr lang="en-GB" dirty="0"/>
          </a:p>
        </p:txBody>
      </p:sp>
    </p:spTree>
    <p:extLst>
      <p:ext uri="{BB962C8B-B14F-4D97-AF65-F5344CB8AC3E}">
        <p14:creationId xmlns:p14="http://schemas.microsoft.com/office/powerpoint/2010/main" val="1410816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9</a:t>
            </a:fld>
            <a:endParaRPr lang="en-GB" dirty="0"/>
          </a:p>
        </p:txBody>
      </p:sp>
    </p:spTree>
    <p:extLst>
      <p:ext uri="{BB962C8B-B14F-4D97-AF65-F5344CB8AC3E}">
        <p14:creationId xmlns:p14="http://schemas.microsoft.com/office/powerpoint/2010/main" val="176963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10</a:t>
            </a:fld>
            <a:endParaRPr lang="en-GB" dirty="0"/>
          </a:p>
        </p:txBody>
      </p:sp>
    </p:spTree>
    <p:extLst>
      <p:ext uri="{BB962C8B-B14F-4D97-AF65-F5344CB8AC3E}">
        <p14:creationId xmlns:p14="http://schemas.microsoft.com/office/powerpoint/2010/main" val="1662320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FBFA2B-069B-470F-BBD4-2A5C6901AD13}" type="slidenum">
              <a:rPr lang="en-GB" smtClean="0"/>
              <a:t>12</a:t>
            </a:fld>
            <a:endParaRPr lang="en-GB" dirty="0"/>
          </a:p>
        </p:txBody>
      </p:sp>
    </p:spTree>
    <p:extLst>
      <p:ext uri="{BB962C8B-B14F-4D97-AF65-F5344CB8AC3E}">
        <p14:creationId xmlns:p14="http://schemas.microsoft.com/office/powerpoint/2010/main" val="1301723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7DB4E4D-7724-46CB-9CD0-935AE2A83305}" type="datetime1">
              <a:rPr lang="en-GB" smtClean="0"/>
              <a:t>19/11/2021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64DC36-A0C0-4772-B772-C4F12A3EAB40}" type="slidenum">
              <a:rPr lang="en-GB" smtClean="0"/>
              <a:t>‹#›</a:t>
            </a:fld>
            <a:endParaRPr lang="en-GB" dirty="0"/>
          </a:p>
        </p:txBody>
      </p:sp>
    </p:spTree>
    <p:extLst>
      <p:ext uri="{BB962C8B-B14F-4D97-AF65-F5344CB8AC3E}">
        <p14:creationId xmlns:p14="http://schemas.microsoft.com/office/powerpoint/2010/main" val="309171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63B0E7D-ED4F-4A7E-9E75-FAA7E2D91623}" type="datetime1">
              <a:rPr lang="en-GB" smtClean="0"/>
              <a:t>19/11/2021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64DC36-A0C0-4772-B772-C4F12A3EAB40}" type="slidenum">
              <a:rPr lang="en-GB" smtClean="0"/>
              <a:t>‹#›</a:t>
            </a:fld>
            <a:endParaRPr lang="en-GB" dirty="0"/>
          </a:p>
        </p:txBody>
      </p:sp>
    </p:spTree>
    <p:extLst>
      <p:ext uri="{BB962C8B-B14F-4D97-AF65-F5344CB8AC3E}">
        <p14:creationId xmlns:p14="http://schemas.microsoft.com/office/powerpoint/2010/main" val="77332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D75D78-BEDA-4514-A768-880AB3F34DEF}" type="datetime1">
              <a:rPr lang="en-GB" smtClean="0"/>
              <a:t>19/11/2021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64DC36-A0C0-4772-B772-C4F12A3EAB40}" type="slidenum">
              <a:rPr lang="en-GB" smtClean="0"/>
              <a:t>‹#›</a:t>
            </a:fld>
            <a:endParaRPr lang="en-GB" dirty="0"/>
          </a:p>
        </p:txBody>
      </p:sp>
    </p:spTree>
    <p:extLst>
      <p:ext uri="{BB962C8B-B14F-4D97-AF65-F5344CB8AC3E}">
        <p14:creationId xmlns:p14="http://schemas.microsoft.com/office/powerpoint/2010/main" val="37395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975D4A6D-DBFB-46A4-BCB4-2514587FFF33}" type="datetime1">
              <a:rPr lang="en-GB" smtClean="0"/>
              <a:t>19/11/2021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64DC36-A0C0-4772-B772-C4F12A3EAB40}" type="slidenum">
              <a:rPr lang="en-GB" smtClean="0"/>
              <a:t>‹#›</a:t>
            </a:fld>
            <a:endParaRPr lang="en-GB" dirty="0"/>
          </a:p>
        </p:txBody>
      </p:sp>
    </p:spTree>
    <p:extLst>
      <p:ext uri="{BB962C8B-B14F-4D97-AF65-F5344CB8AC3E}">
        <p14:creationId xmlns:p14="http://schemas.microsoft.com/office/powerpoint/2010/main" val="255330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D68AA9-5B5D-43CA-8453-4BC0EEED2C16}" type="datetime1">
              <a:rPr lang="en-GB" smtClean="0"/>
              <a:t>19/11/2021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064DC36-A0C0-4772-B772-C4F12A3EAB40}" type="slidenum">
              <a:rPr lang="en-GB" smtClean="0"/>
              <a:t>‹#›</a:t>
            </a:fld>
            <a:endParaRPr lang="en-GB" dirty="0"/>
          </a:p>
        </p:txBody>
      </p:sp>
    </p:spTree>
    <p:extLst>
      <p:ext uri="{BB962C8B-B14F-4D97-AF65-F5344CB8AC3E}">
        <p14:creationId xmlns:p14="http://schemas.microsoft.com/office/powerpoint/2010/main" val="282491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ADF4E1-B8DD-4B18-8F94-D6D937E6E1AE}" type="datetime1">
              <a:rPr lang="en-GB" smtClean="0"/>
              <a:t>19/11/2021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064DC36-A0C0-4772-B772-C4F12A3EAB40}" type="slidenum">
              <a:rPr lang="en-GB" smtClean="0"/>
              <a:t>‹#›</a:t>
            </a:fld>
            <a:endParaRPr lang="en-GB" dirty="0"/>
          </a:p>
        </p:txBody>
      </p:sp>
    </p:spTree>
    <p:extLst>
      <p:ext uri="{BB962C8B-B14F-4D97-AF65-F5344CB8AC3E}">
        <p14:creationId xmlns:p14="http://schemas.microsoft.com/office/powerpoint/2010/main" val="77696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A6C1A09-E37F-4C51-AF57-6E79560BB368}" type="datetime1">
              <a:rPr lang="en-GB" smtClean="0"/>
              <a:t>19/11/2021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064DC36-A0C0-4772-B772-C4F12A3EAB40}" type="slidenum">
              <a:rPr lang="en-GB" smtClean="0"/>
              <a:t>‹#›</a:t>
            </a:fld>
            <a:endParaRPr lang="en-GB" dirty="0"/>
          </a:p>
        </p:txBody>
      </p:sp>
    </p:spTree>
    <p:extLst>
      <p:ext uri="{BB962C8B-B14F-4D97-AF65-F5344CB8AC3E}">
        <p14:creationId xmlns:p14="http://schemas.microsoft.com/office/powerpoint/2010/main" val="327063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C8E33F8-DEF9-43E5-BD6D-696295ECB2B7}" type="datetime1">
              <a:rPr lang="en-GB" smtClean="0"/>
              <a:t>19/11/2021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064DC36-A0C0-4772-B772-C4F12A3EAB40}" type="slidenum">
              <a:rPr lang="en-GB" smtClean="0"/>
              <a:t>‹#›</a:t>
            </a:fld>
            <a:endParaRPr lang="en-GB" dirty="0"/>
          </a:p>
        </p:txBody>
      </p:sp>
    </p:spTree>
    <p:extLst>
      <p:ext uri="{BB962C8B-B14F-4D97-AF65-F5344CB8AC3E}">
        <p14:creationId xmlns:p14="http://schemas.microsoft.com/office/powerpoint/2010/main" val="82373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F3A8C4-C985-491D-84BE-ECC565B9F333}" type="datetime1">
              <a:rPr lang="en-GB" smtClean="0"/>
              <a:t>19/11/2021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064DC36-A0C0-4772-B772-C4F12A3EAB40}" type="slidenum">
              <a:rPr lang="en-GB" smtClean="0"/>
              <a:t>‹#›</a:t>
            </a:fld>
            <a:endParaRPr lang="en-GB" dirty="0"/>
          </a:p>
        </p:txBody>
      </p:sp>
    </p:spTree>
    <p:extLst>
      <p:ext uri="{BB962C8B-B14F-4D97-AF65-F5344CB8AC3E}">
        <p14:creationId xmlns:p14="http://schemas.microsoft.com/office/powerpoint/2010/main" val="1785226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FB0D7D-039F-4F2C-9529-E3199FA3C607}" type="datetime1">
              <a:rPr lang="en-GB" smtClean="0"/>
              <a:t>19/11/2021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064DC36-A0C0-4772-B772-C4F12A3EAB40}" type="slidenum">
              <a:rPr lang="en-GB" smtClean="0"/>
              <a:t>‹#›</a:t>
            </a:fld>
            <a:endParaRPr lang="en-GB" dirty="0"/>
          </a:p>
        </p:txBody>
      </p:sp>
    </p:spTree>
    <p:extLst>
      <p:ext uri="{BB962C8B-B14F-4D97-AF65-F5344CB8AC3E}">
        <p14:creationId xmlns:p14="http://schemas.microsoft.com/office/powerpoint/2010/main" val="2069407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365C6B-D6BF-4BD9-9ECD-FBE5A07D53B9}" type="datetime1">
              <a:rPr lang="en-GB" smtClean="0"/>
              <a:t>19/11/2021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064DC36-A0C0-4772-B772-C4F12A3EAB40}" type="slidenum">
              <a:rPr lang="en-GB" smtClean="0"/>
              <a:t>‹#›</a:t>
            </a:fld>
            <a:endParaRPr lang="en-GB" dirty="0"/>
          </a:p>
        </p:txBody>
      </p:sp>
    </p:spTree>
    <p:extLst>
      <p:ext uri="{BB962C8B-B14F-4D97-AF65-F5344CB8AC3E}">
        <p14:creationId xmlns:p14="http://schemas.microsoft.com/office/powerpoint/2010/main" val="207288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8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C52737-EEA9-4DD9-9574-611D4281F48B}" type="datetime1">
              <a:rPr lang="en-GB" smtClean="0"/>
              <a:t>19/11/2021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64DC36-A0C0-4772-B772-C4F12A3EAB40}" type="slidenum">
              <a:rPr lang="en-GB" smtClean="0"/>
              <a:t>‹#›</a:t>
            </a:fld>
            <a:endParaRPr lang="en-GB" dirty="0"/>
          </a:p>
        </p:txBody>
      </p:sp>
    </p:spTree>
    <p:extLst>
      <p:ext uri="{BB962C8B-B14F-4D97-AF65-F5344CB8AC3E}">
        <p14:creationId xmlns:p14="http://schemas.microsoft.com/office/powerpoint/2010/main" val="3829219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1.jp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hyperlink" Target="http://www.r-systems.ee/" TargetMode="Externa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4.xml"/><Relationship Id="rId7" Type="http://schemas.openxmlformats.org/officeDocument/2006/relationships/slide" Target="slide2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21.xml"/><Relationship Id="rId5" Type="http://schemas.openxmlformats.org/officeDocument/2006/relationships/slide" Target="slide14.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hyperlink" Target="http://www.hydrogis.onlin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www.r-systems.ee/HIS/descriptions/IHR_Novemberspecial2014_page_73.pdf"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62143" y="6356350"/>
            <a:ext cx="2743200" cy="365125"/>
          </a:xfrm>
        </p:spPr>
        <p:txBody>
          <a:bodyPr/>
          <a:lstStyle/>
          <a:p>
            <a:fld id="{F064DC36-A0C0-4772-B772-C4F12A3EAB40}" type="slidenum">
              <a:rPr lang="en-GB" sz="1400" smtClean="0"/>
              <a:t>1</a:t>
            </a:fld>
            <a:endParaRPr lang="en-GB" sz="1400" dirty="0"/>
          </a:p>
        </p:txBody>
      </p:sp>
      <p:pic>
        <p:nvPicPr>
          <p:cNvPr id="6" name="Picture 5"/>
          <p:cNvPicPr>
            <a:picLocks noChangeAspect="1"/>
          </p:cNvPicPr>
          <p:nvPr/>
        </p:nvPicPr>
        <p:blipFill>
          <a:blip r:embed="rId3"/>
          <a:stretch>
            <a:fillRect/>
          </a:stretch>
        </p:blipFill>
        <p:spPr>
          <a:xfrm>
            <a:off x="0" y="1178156"/>
            <a:ext cx="12192000" cy="5679844"/>
          </a:xfrm>
          <a:prstGeom prst="rect">
            <a:avLst/>
          </a:prstGeom>
        </p:spPr>
      </p:pic>
    </p:spTree>
    <p:extLst>
      <p:ext uri="{BB962C8B-B14F-4D97-AF65-F5344CB8AC3E}">
        <p14:creationId xmlns:p14="http://schemas.microsoft.com/office/powerpoint/2010/main" val="4162074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25200" y="6534150"/>
            <a:ext cx="768927" cy="201179"/>
          </a:xfrm>
        </p:spPr>
        <p:txBody>
          <a:bodyPr/>
          <a:lstStyle/>
          <a:p>
            <a:fld id="{F064DC36-A0C0-4772-B772-C4F12A3EAB40}" type="slidenum">
              <a:rPr lang="en-GB" sz="1800" b="1" smtClean="0">
                <a:solidFill>
                  <a:srgbClr val="002060"/>
                </a:solidFill>
              </a:rPr>
              <a:t>10</a:t>
            </a:fld>
            <a:endParaRPr lang="en-GB" sz="1800" b="1" dirty="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24" y="1229204"/>
            <a:ext cx="10726667" cy="4969549"/>
          </a:xfrm>
          <a:prstGeom prst="rect">
            <a:avLst/>
          </a:prstGeom>
        </p:spPr>
      </p:pic>
      <p:sp>
        <p:nvSpPr>
          <p:cNvPr id="5" name="Rectangle 4"/>
          <p:cNvSpPr/>
          <p:nvPr/>
        </p:nvSpPr>
        <p:spPr>
          <a:xfrm>
            <a:off x="828024" y="5571674"/>
            <a:ext cx="7461734" cy="627079"/>
          </a:xfrm>
          <a:prstGeom prst="rect">
            <a:avLst/>
          </a:prstGeom>
          <a:solidFill>
            <a:srgbClr val="EAEAEA"/>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smtClean="0">
                <a:solidFill>
                  <a:srgbClr val="002060"/>
                </a:solidFill>
              </a:rPr>
              <a:t>The chosen Survey on the map with orthophoto background, depths and objects layers selected and </a:t>
            </a:r>
            <a:br>
              <a:rPr lang="en-GB" sz="1400" i="1" dirty="0" smtClean="0">
                <a:solidFill>
                  <a:srgbClr val="002060"/>
                </a:solidFill>
              </a:rPr>
            </a:br>
            <a:r>
              <a:rPr lang="en-GB" sz="1400" i="1" dirty="0" smtClean="0">
                <a:solidFill>
                  <a:srgbClr val="002060"/>
                </a:solidFill>
              </a:rPr>
              <a:t>request to generate a plan from the Survey Area. </a:t>
            </a:r>
            <a:endParaRPr lang="en-GB" sz="1400" i="1" dirty="0">
              <a:solidFill>
                <a:srgbClr val="002060"/>
              </a:solidFill>
            </a:endParaRPr>
          </a:p>
        </p:txBody>
      </p:sp>
      <p:sp>
        <p:nvSpPr>
          <p:cNvPr id="6" name="Action Button: Home 5">
            <a:hlinkClick r:id="rId4" action="ppaction://hlinksldjump" highlightClick="1"/>
          </p:cNvPr>
          <p:cNvSpPr/>
          <p:nvPr/>
        </p:nvSpPr>
        <p:spPr>
          <a:xfrm>
            <a:off x="11254381" y="6452176"/>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30012065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3137" y="1842731"/>
            <a:ext cx="11341770" cy="4862870"/>
          </a:xfrm>
          <a:prstGeom prst="rect">
            <a:avLst/>
          </a:prstGeom>
          <a:noFill/>
        </p:spPr>
        <p:txBody>
          <a:bodyPr wrap="square" rtlCol="0">
            <a:spAutoFit/>
          </a:bodyPr>
          <a:lstStyle/>
          <a:p>
            <a:pPr>
              <a:spcBef>
                <a:spcPts val="600"/>
              </a:spcBef>
            </a:pPr>
            <a:r>
              <a:rPr lang="en-GB" dirty="0" smtClean="0">
                <a:solidFill>
                  <a:srgbClr val="002060"/>
                </a:solidFill>
              </a:rPr>
              <a:t>Survey areas are loaded into HIS from packed files. HIS unpacks the file, then extracts information from included ASCII files and fills the relevant tables. The packed file will be automatically copied then into special folder for raw files.</a:t>
            </a:r>
          </a:p>
          <a:p>
            <a:pPr>
              <a:spcBef>
                <a:spcPts val="600"/>
              </a:spcBef>
            </a:pPr>
            <a:r>
              <a:rPr lang="en-GB" sz="1700" b="1" dirty="0" smtClean="0">
                <a:solidFill>
                  <a:srgbClr val="002060"/>
                </a:solidFill>
              </a:rPr>
              <a:t>STATUSES</a:t>
            </a:r>
            <a:r>
              <a:rPr lang="en-GB" b="1" dirty="0" smtClean="0">
                <a:solidFill>
                  <a:srgbClr val="002060"/>
                </a:solidFill>
              </a:rPr>
              <a:t> </a:t>
            </a:r>
            <a:r>
              <a:rPr lang="en-GB" dirty="0" smtClean="0">
                <a:solidFill>
                  <a:srgbClr val="002060"/>
                </a:solidFill>
              </a:rPr>
              <a:t>are defined by the stage of work-flow</a:t>
            </a:r>
            <a:r>
              <a:rPr lang="en-GB" b="1" dirty="0" smtClean="0">
                <a:solidFill>
                  <a:srgbClr val="002060"/>
                </a:solidFill>
              </a:rPr>
              <a:t>. </a:t>
            </a:r>
            <a:r>
              <a:rPr lang="en-GB" dirty="0" smtClean="0">
                <a:solidFill>
                  <a:srgbClr val="002060"/>
                </a:solidFill>
              </a:rPr>
              <a:t>Each stage means updating the tables and overwriting the packed raw data file.</a:t>
            </a:r>
          </a:p>
          <a:p>
            <a:pPr>
              <a:spcBef>
                <a:spcPts val="600"/>
              </a:spcBef>
            </a:pPr>
            <a:r>
              <a:rPr lang="en-GB" dirty="0" smtClean="0">
                <a:solidFill>
                  <a:srgbClr val="002060"/>
                </a:solidFill>
              </a:rPr>
              <a:t>When survey starts on a planned area its status changes to </a:t>
            </a:r>
            <a:r>
              <a:rPr lang="en-GB" sz="1700" b="1" dirty="0" smtClean="0">
                <a:solidFill>
                  <a:srgbClr val="002060"/>
                </a:solidFill>
              </a:rPr>
              <a:t>under survey</a:t>
            </a:r>
            <a:r>
              <a:rPr lang="en-GB" dirty="0" smtClean="0">
                <a:solidFill>
                  <a:srgbClr val="002060"/>
                </a:solidFill>
              </a:rPr>
              <a:t>, </a:t>
            </a:r>
            <a:r>
              <a:rPr lang="et-EE" dirty="0" smtClean="0">
                <a:solidFill>
                  <a:srgbClr val="002060"/>
                </a:solidFill>
              </a:rPr>
              <a:t/>
            </a:r>
            <a:br>
              <a:rPr lang="et-EE" dirty="0" smtClean="0">
                <a:solidFill>
                  <a:srgbClr val="002060"/>
                </a:solidFill>
              </a:rPr>
            </a:br>
            <a:r>
              <a:rPr lang="en-GB" dirty="0" smtClean="0">
                <a:solidFill>
                  <a:srgbClr val="002060"/>
                </a:solidFill>
              </a:rPr>
              <a:t>when survey is finished then the status changes to </a:t>
            </a:r>
            <a:r>
              <a:rPr lang="en-GB" sz="1700" b="1" dirty="0" smtClean="0">
                <a:solidFill>
                  <a:srgbClr val="002060"/>
                </a:solidFill>
              </a:rPr>
              <a:t>surveyed</a:t>
            </a:r>
            <a:r>
              <a:rPr lang="en-GB" dirty="0" smtClean="0">
                <a:solidFill>
                  <a:srgbClr val="002060"/>
                </a:solidFill>
              </a:rPr>
              <a:t>. </a:t>
            </a:r>
          </a:p>
          <a:p>
            <a:pPr>
              <a:spcBef>
                <a:spcPts val="600"/>
              </a:spcBef>
            </a:pPr>
            <a:r>
              <a:rPr lang="en-GB" dirty="0" smtClean="0">
                <a:solidFill>
                  <a:srgbClr val="002060"/>
                </a:solidFill>
              </a:rPr>
              <a:t>At the end of each week the survey areas are taken from ships and loaded into HIS. </a:t>
            </a:r>
          </a:p>
          <a:p>
            <a:pPr>
              <a:spcBef>
                <a:spcPts val="600"/>
              </a:spcBef>
            </a:pPr>
            <a:r>
              <a:rPr lang="en-GB" dirty="0" smtClean="0">
                <a:solidFill>
                  <a:srgbClr val="002060"/>
                </a:solidFill>
              </a:rPr>
              <a:t>For post-processing areas with statuses 'surveyed' (the packed raw data file) will be downloaded from HIS and the status changes to </a:t>
            </a:r>
            <a:r>
              <a:rPr lang="en-GB" sz="1700" b="1" dirty="0" smtClean="0">
                <a:solidFill>
                  <a:srgbClr val="002060"/>
                </a:solidFill>
              </a:rPr>
              <a:t>under processing</a:t>
            </a:r>
            <a:r>
              <a:rPr lang="en-GB" dirty="0" smtClean="0">
                <a:solidFill>
                  <a:srgbClr val="002060"/>
                </a:solidFill>
              </a:rPr>
              <a:t>. </a:t>
            </a:r>
          </a:p>
          <a:p>
            <a:pPr>
              <a:spcBef>
                <a:spcPts val="600"/>
              </a:spcBef>
            </a:pPr>
            <a:r>
              <a:rPr lang="en-GB" dirty="0" smtClean="0">
                <a:solidFill>
                  <a:srgbClr val="002060"/>
                </a:solidFill>
              </a:rPr>
              <a:t>After the processing the area will be loaded back to HIS and gets status '</a:t>
            </a:r>
            <a:r>
              <a:rPr lang="en-GB" sz="1700" b="1" dirty="0" smtClean="0">
                <a:solidFill>
                  <a:srgbClr val="002060"/>
                </a:solidFill>
              </a:rPr>
              <a:t>processed</a:t>
            </a:r>
            <a:r>
              <a:rPr lang="en-GB" dirty="0" smtClean="0">
                <a:solidFill>
                  <a:srgbClr val="002060"/>
                </a:solidFill>
              </a:rPr>
              <a:t>', the packed raw data file will be overwritten. </a:t>
            </a:r>
          </a:p>
          <a:p>
            <a:pPr>
              <a:spcBef>
                <a:spcPts val="600"/>
              </a:spcBef>
            </a:pPr>
            <a:r>
              <a:rPr lang="en-GB" dirty="0" smtClean="0">
                <a:solidFill>
                  <a:srgbClr val="002060"/>
                </a:solidFill>
              </a:rPr>
              <a:t>Then it will be downloaded for validation and gets status </a:t>
            </a:r>
            <a:r>
              <a:rPr lang="en-GB" sz="1700" b="1" dirty="0" smtClean="0">
                <a:solidFill>
                  <a:srgbClr val="002060"/>
                </a:solidFill>
              </a:rPr>
              <a:t>under validation</a:t>
            </a:r>
            <a:r>
              <a:rPr lang="en-GB" dirty="0" smtClean="0">
                <a:solidFill>
                  <a:srgbClr val="002060"/>
                </a:solidFill>
              </a:rPr>
              <a:t>. </a:t>
            </a:r>
          </a:p>
          <a:p>
            <a:pPr>
              <a:spcBef>
                <a:spcPts val="600"/>
              </a:spcBef>
            </a:pPr>
            <a:r>
              <a:rPr lang="en-GB" dirty="0" smtClean="0">
                <a:solidFill>
                  <a:srgbClr val="002060"/>
                </a:solidFill>
              </a:rPr>
              <a:t>Finally after validation the area will be loaded back to HIS and gets status </a:t>
            </a:r>
            <a:r>
              <a:rPr lang="en-GB" sz="1700" b="1" dirty="0" smtClean="0">
                <a:solidFill>
                  <a:srgbClr val="002060"/>
                </a:solidFill>
              </a:rPr>
              <a:t>final</a:t>
            </a:r>
            <a:r>
              <a:rPr lang="en-GB" dirty="0" smtClean="0">
                <a:solidFill>
                  <a:srgbClr val="002060"/>
                </a:solidFill>
              </a:rPr>
              <a:t>. </a:t>
            </a:r>
            <a:br>
              <a:rPr lang="en-GB" dirty="0" smtClean="0">
                <a:solidFill>
                  <a:srgbClr val="002060"/>
                </a:solidFill>
              </a:rPr>
            </a:br>
            <a:r>
              <a:rPr lang="en-GB" dirty="0" smtClean="0">
                <a:solidFill>
                  <a:srgbClr val="002060"/>
                </a:solidFill>
              </a:rPr>
              <a:t>The packed raw data file will be overwritten again. </a:t>
            </a:r>
          </a:p>
          <a:p>
            <a:pPr>
              <a:spcBef>
                <a:spcPts val="600"/>
              </a:spcBef>
            </a:pPr>
            <a:r>
              <a:rPr lang="en-GB" b="1" i="1" dirty="0" smtClean="0">
                <a:solidFill>
                  <a:srgbClr val="002060"/>
                </a:solidFill>
              </a:rPr>
              <a:t>Remark :</a:t>
            </a:r>
            <a:r>
              <a:rPr lang="en-GB" i="1" dirty="0" smtClean="0">
                <a:solidFill>
                  <a:srgbClr val="002060"/>
                </a:solidFill>
              </a:rPr>
              <a:t> data files from Estonian survey and post-processing software hold all data – both processed and raw.</a:t>
            </a:r>
            <a:endParaRPr lang="en-GB" i="1" dirty="0"/>
          </a:p>
        </p:txBody>
      </p:sp>
      <p:sp>
        <p:nvSpPr>
          <p:cNvPr id="6" name="TextBox 5"/>
          <p:cNvSpPr txBox="1"/>
          <p:nvPr/>
        </p:nvSpPr>
        <p:spPr>
          <a:xfrm>
            <a:off x="156519" y="1379131"/>
            <a:ext cx="5257692" cy="369332"/>
          </a:xfrm>
          <a:prstGeom prst="rect">
            <a:avLst/>
          </a:prstGeom>
          <a:solidFill>
            <a:srgbClr val="B8CCEA"/>
          </a:solidFill>
        </p:spPr>
        <p:txBody>
          <a:bodyPr wrap="square" rtlCol="0">
            <a:spAutoFit/>
          </a:bodyPr>
          <a:lstStyle/>
          <a:p>
            <a:r>
              <a:rPr lang="en-GB" b="1" dirty="0" smtClean="0">
                <a:solidFill>
                  <a:srgbClr val="002060"/>
                </a:solidFill>
              </a:rPr>
              <a:t>HIS – surveys management – detailed 1: work flow</a:t>
            </a:r>
            <a:endParaRPr lang="en-GB" b="1" dirty="0">
              <a:solidFill>
                <a:srgbClr val="002060"/>
              </a:solidFill>
            </a:endParaRPr>
          </a:p>
        </p:txBody>
      </p:sp>
      <p:sp>
        <p:nvSpPr>
          <p:cNvPr id="4" name="Slide Number Placeholder 3"/>
          <p:cNvSpPr>
            <a:spLocks noGrp="1"/>
          </p:cNvSpPr>
          <p:nvPr>
            <p:ph type="sldNum" sz="quarter" idx="12"/>
          </p:nvPr>
        </p:nvSpPr>
        <p:spPr>
          <a:xfrm>
            <a:off x="11341768" y="6370205"/>
            <a:ext cx="552359" cy="335396"/>
          </a:xfrm>
        </p:spPr>
        <p:txBody>
          <a:bodyPr/>
          <a:lstStyle/>
          <a:p>
            <a:fld id="{F064DC36-A0C0-4772-B772-C4F12A3EAB40}" type="slidenum">
              <a:rPr lang="en-GB" sz="1800" b="1" smtClean="0">
                <a:solidFill>
                  <a:srgbClr val="002060"/>
                </a:solidFill>
              </a:rPr>
              <a:t>11</a:t>
            </a:fld>
            <a:endParaRPr lang="en-GB" sz="1800" b="1" dirty="0">
              <a:solidFill>
                <a:srgbClr val="002060"/>
              </a:solidFill>
            </a:endParaRPr>
          </a:p>
        </p:txBody>
      </p:sp>
      <p:sp>
        <p:nvSpPr>
          <p:cNvPr id="8" name="Action Button: Home 7">
            <a:hlinkClick r:id="rId2" action="ppaction://hlinksldjump" highlightClick="1"/>
          </p:cNvPr>
          <p:cNvSpPr/>
          <p:nvPr/>
        </p:nvSpPr>
        <p:spPr>
          <a:xfrm>
            <a:off x="11157523" y="6370205"/>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3626368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41768" y="6552766"/>
            <a:ext cx="552359" cy="182563"/>
          </a:xfrm>
        </p:spPr>
        <p:txBody>
          <a:bodyPr/>
          <a:lstStyle/>
          <a:p>
            <a:fld id="{F064DC36-A0C0-4772-B772-C4F12A3EAB40}" type="slidenum">
              <a:rPr lang="en-GB" sz="1800" b="1" smtClean="0">
                <a:solidFill>
                  <a:srgbClr val="002060"/>
                </a:solidFill>
              </a:rPr>
              <a:t>12</a:t>
            </a:fld>
            <a:endParaRPr lang="en-GB" sz="1800" b="1" dirty="0">
              <a:solidFill>
                <a:srgbClr val="002060"/>
              </a:solidFill>
            </a:endParaRPr>
          </a:p>
        </p:txBody>
      </p:sp>
      <p:sp>
        <p:nvSpPr>
          <p:cNvPr id="2" name="TextBox 1"/>
          <p:cNvSpPr txBox="1"/>
          <p:nvPr/>
        </p:nvSpPr>
        <p:spPr>
          <a:xfrm>
            <a:off x="576179" y="1766840"/>
            <a:ext cx="11233727" cy="4785926"/>
          </a:xfrm>
          <a:prstGeom prst="rect">
            <a:avLst/>
          </a:prstGeom>
          <a:noFill/>
        </p:spPr>
        <p:txBody>
          <a:bodyPr wrap="square" rtlCol="0">
            <a:spAutoFit/>
          </a:bodyPr>
          <a:lstStyle/>
          <a:p>
            <a:r>
              <a:rPr lang="et-EE" dirty="0" smtClean="0">
                <a:solidFill>
                  <a:srgbClr val="002060"/>
                </a:solidFill>
              </a:rPr>
              <a:t>…</a:t>
            </a:r>
          </a:p>
          <a:p>
            <a:pPr>
              <a:spcBef>
                <a:spcPts val="600"/>
              </a:spcBef>
              <a:spcAft>
                <a:spcPts val="600"/>
              </a:spcAft>
            </a:pPr>
            <a:r>
              <a:rPr lang="en-GB" dirty="0" smtClean="0">
                <a:solidFill>
                  <a:srgbClr val="002060"/>
                </a:solidFill>
              </a:rPr>
              <a:t>Areas </a:t>
            </a:r>
            <a:r>
              <a:rPr lang="en-GB" dirty="0">
                <a:solidFill>
                  <a:srgbClr val="002060"/>
                </a:solidFill>
              </a:rPr>
              <a:t>with statuses 'final' are used for </a:t>
            </a:r>
            <a:r>
              <a:rPr lang="en-GB" dirty="0" smtClean="0">
                <a:solidFill>
                  <a:srgbClr val="002060"/>
                </a:solidFill>
              </a:rPr>
              <a:t>filling</a:t>
            </a:r>
            <a:r>
              <a:rPr lang="et-EE" dirty="0" smtClean="0">
                <a:solidFill>
                  <a:srgbClr val="002060"/>
                </a:solidFill>
              </a:rPr>
              <a:t> in</a:t>
            </a:r>
            <a:r>
              <a:rPr lang="en-GB" dirty="0" smtClean="0">
                <a:solidFill>
                  <a:srgbClr val="002060"/>
                </a:solidFill>
              </a:rPr>
              <a:t> </a:t>
            </a:r>
            <a:r>
              <a:rPr lang="en-GB" dirty="0">
                <a:solidFill>
                  <a:srgbClr val="002060"/>
                </a:solidFill>
              </a:rPr>
              <a:t>the </a:t>
            </a:r>
            <a:r>
              <a:rPr lang="et-EE" b="1" dirty="0" smtClean="0">
                <a:solidFill>
                  <a:srgbClr val="002060"/>
                </a:solidFill>
              </a:rPr>
              <a:t>depth </a:t>
            </a:r>
            <a:r>
              <a:rPr lang="en-GB" b="1" dirty="0" smtClean="0">
                <a:solidFill>
                  <a:srgbClr val="002060"/>
                </a:solidFill>
              </a:rPr>
              <a:t>cells</a:t>
            </a:r>
            <a:r>
              <a:rPr lang="en-GB" dirty="0">
                <a:solidFill>
                  <a:srgbClr val="002060"/>
                </a:solidFill>
              </a:rPr>
              <a:t>. This process occurs during night.</a:t>
            </a:r>
          </a:p>
          <a:p>
            <a:r>
              <a:rPr lang="en-GB" dirty="0">
                <a:solidFill>
                  <a:srgbClr val="002060"/>
                </a:solidFill>
              </a:rPr>
              <a:t>After loading an area HIS sends an email to relevant persons about the updating</a:t>
            </a:r>
            <a:r>
              <a:rPr lang="en-GB" dirty="0" smtClean="0">
                <a:solidFill>
                  <a:srgbClr val="002060"/>
                </a:solidFill>
              </a:rPr>
              <a:t>.</a:t>
            </a:r>
            <a:endParaRPr lang="et-EE" dirty="0" smtClean="0">
              <a:solidFill>
                <a:srgbClr val="002060"/>
              </a:solidFill>
            </a:endParaRPr>
          </a:p>
          <a:p>
            <a:pPr>
              <a:spcBef>
                <a:spcPts val="600"/>
              </a:spcBef>
            </a:pPr>
            <a:endParaRPr lang="en-GB" dirty="0">
              <a:solidFill>
                <a:srgbClr val="002060"/>
              </a:solidFill>
            </a:endParaRPr>
          </a:p>
          <a:p>
            <a:r>
              <a:rPr lang="en-GB" dirty="0">
                <a:solidFill>
                  <a:srgbClr val="002060"/>
                </a:solidFill>
              </a:rPr>
              <a:t>Loading of areas </a:t>
            </a:r>
            <a:r>
              <a:rPr lang="en-GB" dirty="0" smtClean="0">
                <a:solidFill>
                  <a:srgbClr val="002060"/>
                </a:solidFill>
              </a:rPr>
              <a:t>trigger</a:t>
            </a:r>
            <a:r>
              <a:rPr lang="et-EE" dirty="0" smtClean="0">
                <a:solidFill>
                  <a:srgbClr val="002060"/>
                </a:solidFill>
              </a:rPr>
              <a:t>s</a:t>
            </a:r>
            <a:r>
              <a:rPr lang="en-GB" dirty="0" smtClean="0">
                <a:solidFill>
                  <a:srgbClr val="002060"/>
                </a:solidFill>
              </a:rPr>
              <a:t> </a:t>
            </a:r>
            <a:r>
              <a:rPr lang="en-GB" dirty="0">
                <a:solidFill>
                  <a:srgbClr val="002060"/>
                </a:solidFill>
              </a:rPr>
              <a:t>the following procedures depending on status:</a:t>
            </a:r>
          </a:p>
          <a:p>
            <a:pPr>
              <a:spcBef>
                <a:spcPts val="600"/>
              </a:spcBef>
            </a:pPr>
            <a:r>
              <a:rPr lang="en-GB" b="1" dirty="0">
                <a:solidFill>
                  <a:srgbClr val="002060"/>
                </a:solidFill>
              </a:rPr>
              <a:t>Planned, under survey, surveyed</a:t>
            </a:r>
            <a:r>
              <a:rPr lang="en-GB" dirty="0">
                <a:solidFill>
                  <a:srgbClr val="002060"/>
                </a:solidFill>
              </a:rPr>
              <a:t> – update or addition of new area into 'info' and 'survey area' table, display update.</a:t>
            </a:r>
          </a:p>
          <a:p>
            <a:pPr>
              <a:spcBef>
                <a:spcPts val="600"/>
              </a:spcBef>
            </a:pPr>
            <a:r>
              <a:rPr lang="en-GB" b="1" dirty="0">
                <a:solidFill>
                  <a:srgbClr val="002060"/>
                </a:solidFill>
              </a:rPr>
              <a:t>Processed</a:t>
            </a:r>
            <a:r>
              <a:rPr lang="en-GB" dirty="0">
                <a:solidFill>
                  <a:srgbClr val="002060"/>
                </a:solidFill>
              </a:rPr>
              <a:t> – update of the area in tables 'survey area', </a:t>
            </a:r>
            <a:r>
              <a:rPr lang="en-GB" dirty="0" smtClean="0">
                <a:solidFill>
                  <a:srgbClr val="002060"/>
                </a:solidFill>
              </a:rPr>
              <a:t>'survey_area_hole</a:t>
            </a:r>
            <a:r>
              <a:rPr lang="en-GB" dirty="0">
                <a:solidFill>
                  <a:srgbClr val="002060"/>
                </a:solidFill>
              </a:rPr>
              <a:t>' (if any holes occur), 'statistics', 'wreck', 'rock', 'sp_survey_area_name' (depths in 1m resolution), display update. For filling the depth table depths are generalized into 1m resolution first. The generalization is also part of HIS software.</a:t>
            </a:r>
          </a:p>
          <a:p>
            <a:pPr>
              <a:spcBef>
                <a:spcPts val="600"/>
              </a:spcBef>
            </a:pPr>
            <a:r>
              <a:rPr lang="en-GB" b="1" dirty="0">
                <a:solidFill>
                  <a:srgbClr val="002060"/>
                </a:solidFill>
              </a:rPr>
              <a:t>Final</a:t>
            </a:r>
            <a:r>
              <a:rPr lang="en-GB" dirty="0">
                <a:solidFill>
                  <a:srgbClr val="002060"/>
                </a:solidFill>
              </a:rPr>
              <a:t> – the same tables as above + filling the relevant cells with depths and contours, display update. </a:t>
            </a:r>
            <a:r>
              <a:rPr lang="en-GB" dirty="0" smtClean="0">
                <a:solidFill>
                  <a:srgbClr val="002060"/>
                </a:solidFill>
              </a:rPr>
              <a:t>Source </a:t>
            </a:r>
            <a:r>
              <a:rPr lang="en-GB" dirty="0">
                <a:solidFill>
                  <a:srgbClr val="002060"/>
                </a:solidFill>
              </a:rPr>
              <a:t>for the cell filling are data from depth tables after </a:t>
            </a:r>
            <a:r>
              <a:rPr lang="en-GB" sz="1700" b="1" dirty="0">
                <a:solidFill>
                  <a:srgbClr val="002060"/>
                </a:solidFill>
              </a:rPr>
              <a:t>overlaps analysis</a:t>
            </a:r>
            <a:r>
              <a:rPr lang="en-GB" dirty="0">
                <a:solidFill>
                  <a:srgbClr val="002060"/>
                </a:solidFill>
              </a:rPr>
              <a:t>. </a:t>
            </a:r>
            <a:r>
              <a:rPr lang="en-GB" sz="1700" b="1" dirty="0">
                <a:solidFill>
                  <a:srgbClr val="002060"/>
                </a:solidFill>
              </a:rPr>
              <a:t>Generalization</a:t>
            </a:r>
            <a:r>
              <a:rPr lang="en-GB" dirty="0">
                <a:solidFill>
                  <a:srgbClr val="002060"/>
                </a:solidFill>
              </a:rPr>
              <a:t> is used for creating different resolutions of depths and for </a:t>
            </a:r>
            <a:r>
              <a:rPr lang="en-GB" sz="1700" b="1" dirty="0">
                <a:solidFill>
                  <a:srgbClr val="002060"/>
                </a:solidFill>
              </a:rPr>
              <a:t>contour making</a:t>
            </a:r>
            <a:r>
              <a:rPr lang="en-GB" dirty="0">
                <a:solidFill>
                  <a:srgbClr val="002060"/>
                </a:solidFill>
              </a:rPr>
              <a:t>. Contours are made using GMT (Generic Mapping Tools : triangulate, gridcontour, gmtsimplify). Contours are made first for area 1km wider of the cell to each side and then cut on exact cell border. This ensures that contours from different cells will match. Cutting process takes into account also land areas from table 'landareas</a:t>
            </a:r>
            <a:r>
              <a:rPr lang="en-GB" dirty="0" smtClean="0">
                <a:solidFill>
                  <a:srgbClr val="002060"/>
                </a:solidFill>
              </a:rPr>
              <a:t>'.</a:t>
            </a:r>
            <a:endParaRPr lang="en-GB" dirty="0"/>
          </a:p>
        </p:txBody>
      </p:sp>
      <p:sp>
        <p:nvSpPr>
          <p:cNvPr id="5" name="TextBox 4"/>
          <p:cNvSpPr txBox="1"/>
          <p:nvPr/>
        </p:nvSpPr>
        <p:spPr>
          <a:xfrm>
            <a:off x="156519" y="1379131"/>
            <a:ext cx="6180781" cy="369332"/>
          </a:xfrm>
          <a:prstGeom prst="rect">
            <a:avLst/>
          </a:prstGeom>
          <a:solidFill>
            <a:srgbClr val="B8CCEA"/>
          </a:solidFill>
        </p:spPr>
        <p:txBody>
          <a:bodyPr wrap="square" rtlCol="0">
            <a:spAutoFit/>
          </a:bodyPr>
          <a:lstStyle/>
          <a:p>
            <a:r>
              <a:rPr lang="en-GB" b="1" dirty="0" smtClean="0">
                <a:solidFill>
                  <a:srgbClr val="002060"/>
                </a:solidFill>
              </a:rPr>
              <a:t>HIS – surveys management – detailed 2: automatic </a:t>
            </a:r>
            <a:r>
              <a:rPr lang="en-GB" b="1" dirty="0" err="1" smtClean="0">
                <a:solidFill>
                  <a:srgbClr val="002060"/>
                </a:solidFill>
              </a:rPr>
              <a:t>proce</a:t>
            </a:r>
            <a:r>
              <a:rPr lang="et-EE" b="1" dirty="0" err="1" smtClean="0">
                <a:solidFill>
                  <a:srgbClr val="002060"/>
                </a:solidFill>
              </a:rPr>
              <a:t>dures</a:t>
            </a:r>
            <a:endParaRPr lang="en-GB" b="1" dirty="0">
              <a:solidFill>
                <a:srgbClr val="002060"/>
              </a:solidFill>
            </a:endParaRPr>
          </a:p>
        </p:txBody>
      </p:sp>
      <p:sp>
        <p:nvSpPr>
          <p:cNvPr id="6" name="Action Button: Home 5">
            <a:hlinkClick r:id="rId3" action="ppaction://hlinksldjump" highlightClick="1"/>
          </p:cNvPr>
          <p:cNvSpPr/>
          <p:nvPr/>
        </p:nvSpPr>
        <p:spPr>
          <a:xfrm>
            <a:off x="11157523" y="6447098"/>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588173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20450" y="6365112"/>
            <a:ext cx="673677" cy="370217"/>
          </a:xfrm>
        </p:spPr>
        <p:txBody>
          <a:bodyPr/>
          <a:lstStyle/>
          <a:p>
            <a:fld id="{F064DC36-A0C0-4772-B772-C4F12A3EAB40}" type="slidenum">
              <a:rPr lang="en-GB" sz="1800" b="1" smtClean="0">
                <a:solidFill>
                  <a:srgbClr val="002060"/>
                </a:solidFill>
              </a:rPr>
              <a:t>13</a:t>
            </a:fld>
            <a:endParaRPr lang="en-GB" sz="1800" b="1" dirty="0">
              <a:solidFill>
                <a:srgbClr val="002060"/>
              </a:solidFill>
            </a:endParaRPr>
          </a:p>
        </p:txBody>
      </p:sp>
      <p:sp>
        <p:nvSpPr>
          <p:cNvPr id="2" name="TextBox 1"/>
          <p:cNvSpPr txBox="1"/>
          <p:nvPr/>
        </p:nvSpPr>
        <p:spPr>
          <a:xfrm>
            <a:off x="568402" y="1748906"/>
            <a:ext cx="11325725" cy="4524315"/>
          </a:xfrm>
          <a:prstGeom prst="rect">
            <a:avLst/>
          </a:prstGeom>
          <a:noFill/>
        </p:spPr>
        <p:txBody>
          <a:bodyPr wrap="square" rtlCol="0">
            <a:spAutoFit/>
          </a:bodyPr>
          <a:lstStyle/>
          <a:p>
            <a:pPr>
              <a:lnSpc>
                <a:spcPct val="150000"/>
              </a:lnSpc>
            </a:pPr>
            <a:r>
              <a:rPr lang="en-GB" dirty="0" smtClean="0">
                <a:solidFill>
                  <a:srgbClr val="002060"/>
                </a:solidFill>
              </a:rPr>
              <a:t>One more important process is </a:t>
            </a:r>
            <a:r>
              <a:rPr lang="en-GB" sz="1700" b="1" cap="all" dirty="0" smtClean="0">
                <a:solidFill>
                  <a:srgbClr val="002060"/>
                </a:solidFill>
              </a:rPr>
              <a:t>comparing </a:t>
            </a:r>
            <a:r>
              <a:rPr lang="en-GB" sz="1700" b="1" dirty="0" smtClean="0">
                <a:solidFill>
                  <a:srgbClr val="002060"/>
                </a:solidFill>
              </a:rPr>
              <a:t>new underwater objects </a:t>
            </a:r>
            <a:r>
              <a:rPr lang="en-GB" dirty="0" smtClean="0">
                <a:solidFill>
                  <a:srgbClr val="002060"/>
                </a:solidFill>
              </a:rPr>
              <a:t>(rocks, wrecks, obstructions) to those </a:t>
            </a:r>
            <a:r>
              <a:rPr lang="en-GB" b="1" dirty="0" smtClean="0">
                <a:solidFill>
                  <a:srgbClr val="002060"/>
                </a:solidFill>
              </a:rPr>
              <a:t>already in database</a:t>
            </a:r>
            <a:r>
              <a:rPr lang="en-GB" dirty="0" smtClean="0">
                <a:solidFill>
                  <a:srgbClr val="002060"/>
                </a:solidFill>
              </a:rPr>
              <a:t>. This is called</a:t>
            </a:r>
            <a:r>
              <a:rPr lang="en-GB" sz="1700" b="1" dirty="0" smtClean="0">
                <a:solidFill>
                  <a:srgbClr val="002060"/>
                </a:solidFill>
              </a:rPr>
              <a:t> conflict resolving</a:t>
            </a:r>
            <a:r>
              <a:rPr lang="en-GB" dirty="0" smtClean="0">
                <a:solidFill>
                  <a:srgbClr val="002060"/>
                </a:solidFill>
              </a:rPr>
              <a:t>. </a:t>
            </a:r>
          </a:p>
          <a:p>
            <a:pPr>
              <a:lnSpc>
                <a:spcPct val="150000"/>
              </a:lnSpc>
            </a:pPr>
            <a:r>
              <a:rPr lang="en-GB" dirty="0" smtClean="0">
                <a:solidFill>
                  <a:srgbClr val="002060"/>
                </a:solidFill>
              </a:rPr>
              <a:t>For wrecks the conflicts are solved using special dialogue in HIS, for other objects automatic procedure takes place. The procedure marks old objects as 'not visible' if they overlap with new ones (in circle with 1m radius) or do not exist in new area. 'Not visible' means that these rocks cannot be accessed through HIS, but they are still kept in table. The aim of that is to allow access only to new and confirmed objects and get rid of duplicates.</a:t>
            </a:r>
          </a:p>
          <a:p>
            <a:r>
              <a:rPr lang="en-GB" dirty="0" smtClean="0">
                <a:solidFill>
                  <a:srgbClr val="002060"/>
                </a:solidFill>
              </a:rPr>
              <a:t> </a:t>
            </a:r>
          </a:p>
          <a:p>
            <a:r>
              <a:rPr lang="en-GB" dirty="0" smtClean="0">
                <a:solidFill>
                  <a:srgbClr val="002060"/>
                </a:solidFill>
              </a:rPr>
              <a:t>Required files: survey areas in packed format (tar.gz). Inside of these : </a:t>
            </a:r>
          </a:p>
          <a:p>
            <a:pPr marL="285750" indent="-285750">
              <a:buFont typeface="Arial" panose="020B0604020202020204" pitchFamily="34" charset="0"/>
              <a:buChar char="•"/>
            </a:pPr>
            <a:r>
              <a:rPr lang="en-GB" dirty="0" smtClean="0">
                <a:solidFill>
                  <a:srgbClr val="002060"/>
                </a:solidFill>
              </a:rPr>
              <a:t>plan file (contains area border before data processing and planned survey lines)</a:t>
            </a:r>
          </a:p>
          <a:p>
            <a:pPr marL="285750" indent="-285750">
              <a:buFont typeface="Arial" panose="020B0604020202020204" pitchFamily="34" charset="0"/>
              <a:buChar char="•"/>
            </a:pPr>
            <a:r>
              <a:rPr lang="en-GB" dirty="0" smtClean="0">
                <a:solidFill>
                  <a:srgbClr val="002060"/>
                </a:solidFill>
              </a:rPr>
              <a:t>border file (area border after processing)</a:t>
            </a:r>
          </a:p>
          <a:p>
            <a:pPr marL="285750" indent="-285750">
              <a:buFont typeface="Arial" panose="020B0604020202020204" pitchFamily="34" charset="0"/>
              <a:buChar char="•"/>
            </a:pPr>
            <a:r>
              <a:rPr lang="en-GB" dirty="0" smtClean="0">
                <a:solidFill>
                  <a:srgbClr val="002060"/>
                </a:solidFill>
              </a:rPr>
              <a:t>statistics file (metadata about survey area)</a:t>
            </a:r>
          </a:p>
          <a:p>
            <a:pPr marL="285750" indent="-285750">
              <a:buFont typeface="Arial" panose="020B0604020202020204" pitchFamily="34" charset="0"/>
              <a:buChar char="•"/>
            </a:pPr>
            <a:r>
              <a:rPr lang="en-GB" dirty="0" smtClean="0">
                <a:solidFill>
                  <a:srgbClr val="002060"/>
                </a:solidFill>
              </a:rPr>
              <a:t>objects file (defined objects like rocks, wrecks, obstructions)</a:t>
            </a:r>
          </a:p>
          <a:p>
            <a:pPr marL="285750" indent="-285750">
              <a:buFont typeface="Arial" panose="020B0604020202020204" pitchFamily="34" charset="0"/>
              <a:buChar char="•"/>
            </a:pPr>
            <a:r>
              <a:rPr lang="en-GB" dirty="0" smtClean="0">
                <a:solidFill>
                  <a:srgbClr val="002060"/>
                </a:solidFill>
              </a:rPr>
              <a:t>depths file (all processed depths in XYZ format)</a:t>
            </a:r>
            <a:endParaRPr lang="en-GB" dirty="0">
              <a:solidFill>
                <a:srgbClr val="002060"/>
              </a:solidFill>
            </a:endParaRPr>
          </a:p>
        </p:txBody>
      </p:sp>
      <p:sp>
        <p:nvSpPr>
          <p:cNvPr id="5" name="TextBox 4"/>
          <p:cNvSpPr txBox="1"/>
          <p:nvPr/>
        </p:nvSpPr>
        <p:spPr>
          <a:xfrm>
            <a:off x="156519" y="1379131"/>
            <a:ext cx="5190181" cy="369332"/>
          </a:xfrm>
          <a:prstGeom prst="rect">
            <a:avLst/>
          </a:prstGeom>
          <a:solidFill>
            <a:srgbClr val="B8CCEA"/>
          </a:solidFill>
        </p:spPr>
        <p:txBody>
          <a:bodyPr wrap="square" rtlCol="0">
            <a:spAutoFit/>
          </a:bodyPr>
          <a:lstStyle/>
          <a:p>
            <a:r>
              <a:rPr lang="en-GB" b="1" dirty="0" smtClean="0">
                <a:solidFill>
                  <a:srgbClr val="002060"/>
                </a:solidFill>
              </a:rPr>
              <a:t>HIS – surveys management – detailed 3: comparison</a:t>
            </a:r>
            <a:endParaRPr lang="en-GB" b="1" dirty="0">
              <a:solidFill>
                <a:srgbClr val="002060"/>
              </a:solidFill>
            </a:endParaRPr>
          </a:p>
        </p:txBody>
      </p:sp>
      <p:sp>
        <p:nvSpPr>
          <p:cNvPr id="6" name="Action Button: Home 5">
            <a:hlinkClick r:id="rId2" action="ppaction://hlinksldjump" highlightClick="1"/>
          </p:cNvPr>
          <p:cNvSpPr/>
          <p:nvPr/>
        </p:nvSpPr>
        <p:spPr>
          <a:xfrm>
            <a:off x="11036205" y="6365112"/>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4041332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77600" y="6497053"/>
            <a:ext cx="616527" cy="238276"/>
          </a:xfrm>
        </p:spPr>
        <p:txBody>
          <a:bodyPr/>
          <a:lstStyle/>
          <a:p>
            <a:fld id="{F064DC36-A0C0-4772-B772-C4F12A3EAB40}" type="slidenum">
              <a:rPr lang="en-GB" sz="1800" b="1" smtClean="0">
                <a:solidFill>
                  <a:srgbClr val="002060"/>
                </a:solidFill>
              </a:rPr>
              <a:t>14</a:t>
            </a:fld>
            <a:endParaRPr lang="en-GB" sz="1800" b="1" dirty="0">
              <a:solidFill>
                <a:srgbClr val="002060"/>
              </a:solidFill>
            </a:endParaRPr>
          </a:p>
        </p:txBody>
      </p:sp>
      <p:sp>
        <p:nvSpPr>
          <p:cNvPr id="3" name="Rectangle 2">
            <a:hlinkClick r:id="rId3" action="ppaction://hlinksldjump"/>
          </p:cNvPr>
          <p:cNvSpPr/>
          <p:nvPr/>
        </p:nvSpPr>
        <p:spPr>
          <a:xfrm>
            <a:off x="0" y="1265189"/>
            <a:ext cx="4351868" cy="565065"/>
          </a:xfrm>
          <a:prstGeom prst="rect">
            <a:avLst/>
          </a:prstGeom>
          <a:solidFill>
            <a:srgbClr val="2141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156519" y="1363054"/>
            <a:ext cx="3958281" cy="369332"/>
          </a:xfrm>
          <a:prstGeom prst="rect">
            <a:avLst/>
          </a:prstGeom>
          <a:solidFill>
            <a:srgbClr val="214172"/>
          </a:solidFill>
        </p:spPr>
        <p:txBody>
          <a:bodyPr wrap="square" rtlCol="0">
            <a:spAutoFit/>
          </a:bodyPr>
          <a:lstStyle/>
          <a:p>
            <a:r>
              <a:rPr lang="en-GB" b="1" dirty="0" smtClean="0">
                <a:solidFill>
                  <a:srgbClr val="FFFF99"/>
                </a:solidFill>
              </a:rPr>
              <a:t>HIS –  database and queries</a:t>
            </a:r>
            <a:endParaRPr lang="en-GB" b="1" dirty="0">
              <a:solidFill>
                <a:srgbClr val="FFFF99"/>
              </a:solidFill>
            </a:endParaRPr>
          </a:p>
        </p:txBody>
      </p:sp>
      <p:sp>
        <p:nvSpPr>
          <p:cNvPr id="6" name="Action Button: Home 5">
            <a:hlinkClick r:id="rId4" action="ppaction://hlinksldjump" highlightClick="1"/>
          </p:cNvPr>
          <p:cNvSpPr/>
          <p:nvPr/>
        </p:nvSpPr>
        <p:spPr>
          <a:xfrm>
            <a:off x="11129210" y="6433628"/>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178" y="1830251"/>
            <a:ext cx="10058400" cy="4606390"/>
          </a:xfrm>
          <a:prstGeom prst="rect">
            <a:avLst/>
          </a:prstGeom>
        </p:spPr>
      </p:pic>
    </p:spTree>
    <p:extLst>
      <p:ext uri="{BB962C8B-B14F-4D97-AF65-F5344CB8AC3E}">
        <p14:creationId xmlns:p14="http://schemas.microsoft.com/office/powerpoint/2010/main" val="2686262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61558" y="6416842"/>
            <a:ext cx="632569" cy="318487"/>
          </a:xfrm>
        </p:spPr>
        <p:txBody>
          <a:bodyPr/>
          <a:lstStyle/>
          <a:p>
            <a:fld id="{F064DC36-A0C0-4772-B772-C4F12A3EAB40}" type="slidenum">
              <a:rPr lang="en-GB" sz="1800" b="1" smtClean="0">
                <a:solidFill>
                  <a:srgbClr val="002060"/>
                </a:solidFill>
              </a:rPr>
              <a:t>15</a:t>
            </a:fld>
            <a:endParaRPr lang="en-GB" sz="1800" b="1" dirty="0">
              <a:solidFill>
                <a:srgbClr val="002060"/>
              </a:solidFill>
            </a:endParaRPr>
          </a:p>
        </p:txBody>
      </p:sp>
      <p:sp>
        <p:nvSpPr>
          <p:cNvPr id="2" name="TextBox 1"/>
          <p:cNvSpPr txBox="1"/>
          <p:nvPr/>
        </p:nvSpPr>
        <p:spPr>
          <a:xfrm>
            <a:off x="1390650" y="1885951"/>
            <a:ext cx="9105900" cy="3985706"/>
          </a:xfrm>
          <a:prstGeom prst="rect">
            <a:avLst/>
          </a:prstGeom>
          <a:noFill/>
        </p:spPr>
        <p:txBody>
          <a:bodyPr wrap="square" rtlCol="0">
            <a:spAutoFit/>
          </a:bodyPr>
          <a:lstStyle/>
          <a:p>
            <a:pPr>
              <a:lnSpc>
                <a:spcPct val="150000"/>
              </a:lnSpc>
              <a:spcAft>
                <a:spcPts val="1200"/>
              </a:spcAft>
            </a:pPr>
            <a:r>
              <a:rPr lang="en-GB" b="1" dirty="0">
                <a:solidFill>
                  <a:srgbClr val="002060"/>
                </a:solidFill>
              </a:rPr>
              <a:t>The </a:t>
            </a:r>
            <a:r>
              <a:rPr lang="et-EE" b="1" dirty="0">
                <a:solidFill>
                  <a:srgbClr val="002060"/>
                </a:solidFill>
              </a:rPr>
              <a:t>database</a:t>
            </a:r>
            <a:r>
              <a:rPr lang="en-GB" b="1" dirty="0">
                <a:solidFill>
                  <a:srgbClr val="002060"/>
                </a:solidFill>
              </a:rPr>
              <a:t> </a:t>
            </a:r>
            <a:r>
              <a:rPr lang="en-GB" dirty="0">
                <a:solidFill>
                  <a:srgbClr val="002060"/>
                </a:solidFill>
              </a:rPr>
              <a:t>consists of two main parts: a seamless database of depths (soundings) and a database of objects. The objects for the system are collected from hydrographic surveys – survey areas, wrecks, rocks and obstructions. For every object extensive information can be stored in HIS, containing its location, classification and attributes, and also images. </a:t>
            </a:r>
            <a:r>
              <a:rPr lang="et-EE" dirty="0">
                <a:solidFill>
                  <a:srgbClr val="002060"/>
                </a:solidFill>
              </a:rPr>
              <a:t/>
            </a:r>
            <a:br>
              <a:rPr lang="et-EE" dirty="0">
                <a:solidFill>
                  <a:srgbClr val="002060"/>
                </a:solidFill>
              </a:rPr>
            </a:br>
            <a:r>
              <a:rPr lang="en-GB" dirty="0">
                <a:solidFill>
                  <a:srgbClr val="002060"/>
                </a:solidFill>
              </a:rPr>
              <a:t>The </a:t>
            </a:r>
            <a:r>
              <a:rPr lang="en-GB" dirty="0" smtClean="0">
                <a:solidFill>
                  <a:srgbClr val="002060"/>
                </a:solidFill>
              </a:rPr>
              <a:t>navaids</a:t>
            </a:r>
            <a:r>
              <a:rPr lang="et-EE" dirty="0" smtClean="0">
                <a:solidFill>
                  <a:srgbClr val="002060"/>
                </a:solidFill>
              </a:rPr>
              <a:t> and </a:t>
            </a:r>
            <a:r>
              <a:rPr lang="en-GB" dirty="0" smtClean="0">
                <a:solidFill>
                  <a:srgbClr val="002060"/>
                </a:solidFill>
              </a:rPr>
              <a:t>harbours </a:t>
            </a:r>
            <a:r>
              <a:rPr lang="en-GB" dirty="0">
                <a:solidFill>
                  <a:srgbClr val="002060"/>
                </a:solidFill>
              </a:rPr>
              <a:t>data are taken from other databases</a:t>
            </a:r>
            <a:r>
              <a:rPr lang="et-EE" dirty="0" smtClean="0">
                <a:solidFill>
                  <a:srgbClr val="002060"/>
                </a:solidFill>
              </a:rPr>
              <a:t>.</a:t>
            </a:r>
          </a:p>
          <a:p>
            <a:pPr>
              <a:lnSpc>
                <a:spcPct val="150000"/>
              </a:lnSpc>
              <a:spcAft>
                <a:spcPts val="600"/>
              </a:spcAft>
            </a:pPr>
            <a:r>
              <a:rPr lang="ru-RU" b="1" dirty="0">
                <a:solidFill>
                  <a:srgbClr val="002060"/>
                </a:solidFill>
              </a:rPr>
              <a:t>Queries</a:t>
            </a:r>
            <a:r>
              <a:rPr lang="ru-RU" dirty="0">
                <a:solidFill>
                  <a:srgbClr val="002060"/>
                </a:solidFill>
              </a:rPr>
              <a:t> can be textual, spatial and combined. Textual queries are performed using query builders for any data type in HIS. Spatial queries are performed by keying in coordinates or drawing polygons on a map. Such defined areas act as additional restriction to textual query if so desired. Outputs can be redirected to tables on screen or to different types of files. </a:t>
            </a:r>
            <a:endParaRPr lang="et-EE" dirty="0">
              <a:solidFill>
                <a:srgbClr val="002060"/>
              </a:solidFill>
            </a:endParaRPr>
          </a:p>
        </p:txBody>
      </p:sp>
      <p:sp>
        <p:nvSpPr>
          <p:cNvPr id="5" name="Action Button: Home 4">
            <a:hlinkClick r:id="rId2" action="ppaction://hlinksldjump" highlightClick="1"/>
          </p:cNvPr>
          <p:cNvSpPr/>
          <p:nvPr/>
        </p:nvSpPr>
        <p:spPr>
          <a:xfrm>
            <a:off x="11261558" y="6416842"/>
            <a:ext cx="316053" cy="318487"/>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010758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64DC36-A0C0-4772-B772-C4F12A3EAB40}" type="slidenum">
              <a:rPr lang="en-GB" smtClean="0"/>
              <a:t>16</a:t>
            </a:fld>
            <a:endParaRPr lang="en-GB" dirty="0"/>
          </a:p>
        </p:txBody>
      </p:sp>
      <p:pic>
        <p:nvPicPr>
          <p:cNvPr id="5" name="Picture 4"/>
          <p:cNvPicPr>
            <a:picLocks noChangeAspect="1"/>
          </p:cNvPicPr>
          <p:nvPr/>
        </p:nvPicPr>
        <p:blipFill>
          <a:blip r:embed="rId2"/>
          <a:stretch>
            <a:fillRect/>
          </a:stretch>
        </p:blipFill>
        <p:spPr>
          <a:xfrm>
            <a:off x="903213" y="1306965"/>
            <a:ext cx="3245623" cy="3056342"/>
          </a:xfrm>
          <a:prstGeom prst="rect">
            <a:avLst/>
          </a:prstGeom>
        </p:spPr>
      </p:pic>
      <p:pic>
        <p:nvPicPr>
          <p:cNvPr id="6" name="Picture 5"/>
          <p:cNvPicPr>
            <a:picLocks noChangeAspect="1"/>
          </p:cNvPicPr>
          <p:nvPr/>
        </p:nvPicPr>
        <p:blipFill>
          <a:blip r:embed="rId3"/>
          <a:stretch>
            <a:fillRect/>
          </a:stretch>
        </p:blipFill>
        <p:spPr>
          <a:xfrm>
            <a:off x="4521577" y="1295140"/>
            <a:ext cx="3197070" cy="3067020"/>
          </a:xfrm>
          <a:prstGeom prst="rect">
            <a:avLst/>
          </a:prstGeom>
        </p:spPr>
      </p:pic>
      <p:pic>
        <p:nvPicPr>
          <p:cNvPr id="7" name="Picture 6"/>
          <p:cNvPicPr>
            <a:picLocks noChangeAspect="1"/>
          </p:cNvPicPr>
          <p:nvPr/>
        </p:nvPicPr>
        <p:blipFill>
          <a:blip r:embed="rId4"/>
          <a:stretch>
            <a:fillRect/>
          </a:stretch>
        </p:blipFill>
        <p:spPr>
          <a:xfrm>
            <a:off x="8092595" y="1306965"/>
            <a:ext cx="3261205" cy="3056341"/>
          </a:xfrm>
          <a:prstGeom prst="rect">
            <a:avLst/>
          </a:prstGeom>
        </p:spPr>
      </p:pic>
      <p:pic>
        <p:nvPicPr>
          <p:cNvPr id="10" name="Picture 9"/>
          <p:cNvPicPr>
            <a:picLocks noChangeAspect="1"/>
          </p:cNvPicPr>
          <p:nvPr/>
        </p:nvPicPr>
        <p:blipFill>
          <a:blip r:embed="rId5"/>
          <a:stretch>
            <a:fillRect/>
          </a:stretch>
        </p:blipFill>
        <p:spPr>
          <a:xfrm>
            <a:off x="640841" y="4031929"/>
            <a:ext cx="9341359" cy="2323275"/>
          </a:xfrm>
          <a:prstGeom prst="rect">
            <a:avLst/>
          </a:prstGeom>
        </p:spPr>
      </p:pic>
    </p:spTree>
    <p:extLst>
      <p:ext uri="{BB962C8B-B14F-4D97-AF65-F5344CB8AC3E}">
        <p14:creationId xmlns:p14="http://schemas.microsoft.com/office/powerpoint/2010/main" val="2800674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92933" y="6366934"/>
            <a:ext cx="701194" cy="368396"/>
          </a:xfrm>
        </p:spPr>
        <p:txBody>
          <a:bodyPr/>
          <a:lstStyle/>
          <a:p>
            <a:fld id="{F064DC36-A0C0-4772-B772-C4F12A3EAB40}" type="slidenum">
              <a:rPr lang="en-GB" sz="1800" b="1" smtClean="0">
                <a:solidFill>
                  <a:srgbClr val="002060"/>
                </a:solidFill>
              </a:rPr>
              <a:t>17</a:t>
            </a:fld>
            <a:endParaRPr lang="en-GB" sz="1800" b="1" dirty="0">
              <a:solidFill>
                <a:srgbClr val="002060"/>
              </a:solidFill>
            </a:endParaRPr>
          </a:p>
        </p:txBody>
      </p:sp>
      <p:sp>
        <p:nvSpPr>
          <p:cNvPr id="3" name="TextBox 2"/>
          <p:cNvSpPr txBox="1"/>
          <p:nvPr/>
        </p:nvSpPr>
        <p:spPr>
          <a:xfrm>
            <a:off x="156519" y="1379131"/>
            <a:ext cx="3958281" cy="369332"/>
          </a:xfrm>
          <a:prstGeom prst="rect">
            <a:avLst/>
          </a:prstGeom>
          <a:solidFill>
            <a:srgbClr val="B8CCEA"/>
          </a:solidFill>
        </p:spPr>
        <p:txBody>
          <a:bodyPr wrap="square" rtlCol="0">
            <a:spAutoFit/>
          </a:bodyPr>
          <a:lstStyle/>
          <a:p>
            <a:r>
              <a:rPr lang="en-GB" b="1" dirty="0" smtClean="0">
                <a:solidFill>
                  <a:srgbClr val="002060"/>
                </a:solidFill>
              </a:rPr>
              <a:t>HIS – database and queries – detailed 1</a:t>
            </a:r>
            <a:endParaRPr lang="en-GB" b="1" dirty="0">
              <a:solidFill>
                <a:srgbClr val="002060"/>
              </a:solidFill>
            </a:endParaRPr>
          </a:p>
        </p:txBody>
      </p:sp>
      <p:sp>
        <p:nvSpPr>
          <p:cNvPr id="2" name="TextBox 1"/>
          <p:cNvSpPr txBox="1"/>
          <p:nvPr/>
        </p:nvSpPr>
        <p:spPr>
          <a:xfrm>
            <a:off x="339909" y="2038952"/>
            <a:ext cx="11554218" cy="4078039"/>
          </a:xfrm>
          <a:prstGeom prst="rect">
            <a:avLst/>
          </a:prstGeom>
          <a:noFill/>
        </p:spPr>
        <p:txBody>
          <a:bodyPr wrap="square" rtlCol="0">
            <a:spAutoFit/>
          </a:bodyPr>
          <a:lstStyle/>
          <a:p>
            <a:pPr>
              <a:spcAft>
                <a:spcPts val="600"/>
              </a:spcAft>
            </a:pPr>
            <a:r>
              <a:rPr lang="ru-RU" dirty="0">
                <a:solidFill>
                  <a:srgbClr val="002060"/>
                </a:solidFill>
              </a:rPr>
              <a:t>The HIS stores and displays the following data</a:t>
            </a:r>
            <a:r>
              <a:rPr lang="ru-RU" dirty="0" smtClean="0">
                <a:solidFill>
                  <a:srgbClr val="002060"/>
                </a:solidFill>
              </a:rPr>
              <a:t>:</a:t>
            </a:r>
            <a:endParaRPr lang="et-EE" dirty="0" smtClean="0">
              <a:solidFill>
                <a:srgbClr val="002060"/>
              </a:solidFill>
            </a:endParaRPr>
          </a:p>
          <a:p>
            <a:pPr>
              <a:spcAft>
                <a:spcPts val="600"/>
              </a:spcAft>
            </a:pPr>
            <a:r>
              <a:rPr lang="en-GB" sz="1700" b="1" dirty="0">
                <a:solidFill>
                  <a:srgbClr val="002060"/>
                </a:solidFill>
              </a:rPr>
              <a:t>Survey areas </a:t>
            </a:r>
            <a:r>
              <a:rPr lang="en-GB" dirty="0">
                <a:solidFill>
                  <a:srgbClr val="002060"/>
                </a:solidFill>
              </a:rPr>
              <a:t>– borders and </a:t>
            </a:r>
            <a:r>
              <a:rPr lang="en-GB" dirty="0" smtClean="0">
                <a:solidFill>
                  <a:srgbClr val="002060"/>
                </a:solidFill>
              </a:rPr>
              <a:t>meta-data</a:t>
            </a:r>
            <a:r>
              <a:rPr lang="en-GB" dirty="0">
                <a:solidFill>
                  <a:srgbClr val="002060"/>
                </a:solidFill>
              </a:rPr>
              <a:t>: </a:t>
            </a:r>
            <a:r>
              <a:rPr lang="et-EE" dirty="0" smtClean="0">
                <a:solidFill>
                  <a:srgbClr val="002060"/>
                </a:solidFill>
              </a:rPr>
              <a:t>m</a:t>
            </a:r>
            <a:r>
              <a:rPr lang="en-GB" dirty="0" smtClean="0">
                <a:solidFill>
                  <a:srgbClr val="002060"/>
                </a:solidFill>
              </a:rPr>
              <a:t>eta-data </a:t>
            </a:r>
            <a:r>
              <a:rPr lang="en-GB" dirty="0">
                <a:solidFill>
                  <a:srgbClr val="002060"/>
                </a:solidFill>
              </a:rPr>
              <a:t>includes area status, area size, total  survey line lengths, amount of survey lines, survey time, equipment, ship, surveyor, data cleaner, data validator, statistical data (min/max depths and coordinates, amount of points), quality estimators (standard deviation, mean, IHO </a:t>
            </a:r>
            <a:r>
              <a:rPr lang="en-GB" dirty="0" smtClean="0">
                <a:solidFill>
                  <a:srgbClr val="002060"/>
                </a:solidFill>
              </a:rPr>
              <a:t>S-44 </a:t>
            </a:r>
            <a:r>
              <a:rPr lang="en-GB" dirty="0">
                <a:solidFill>
                  <a:srgbClr val="002060"/>
                </a:solidFill>
              </a:rPr>
              <a:t>order evaluations). Quality estimation is based on overlapping depths from different survey lines</a:t>
            </a:r>
            <a:r>
              <a:rPr lang="en-GB" dirty="0" smtClean="0">
                <a:solidFill>
                  <a:srgbClr val="002060"/>
                </a:solidFill>
              </a:rPr>
              <a:t>.</a:t>
            </a:r>
            <a:endParaRPr lang="et-EE" dirty="0" smtClean="0">
              <a:solidFill>
                <a:srgbClr val="002060"/>
              </a:solidFill>
            </a:endParaRPr>
          </a:p>
          <a:p>
            <a:pPr>
              <a:spcAft>
                <a:spcPts val="600"/>
              </a:spcAft>
            </a:pPr>
            <a:r>
              <a:rPr lang="en-GB" sz="1700" b="1" dirty="0">
                <a:solidFill>
                  <a:srgbClr val="002060"/>
                </a:solidFill>
              </a:rPr>
              <a:t>Depths</a:t>
            </a:r>
            <a:r>
              <a:rPr lang="en-GB" dirty="0">
                <a:solidFill>
                  <a:srgbClr val="002060"/>
                </a:solidFill>
              </a:rPr>
              <a:t> in up to 1m resolution: Cells store depths in 11 different resolutions from 4m to 200m. On a web map, depths are shown from cells, so starting from 4m resolution. Cells also store depth contours at 1m intervals. </a:t>
            </a:r>
            <a:endParaRPr lang="et-EE" dirty="0" smtClean="0">
              <a:solidFill>
                <a:srgbClr val="002060"/>
              </a:solidFill>
            </a:endParaRPr>
          </a:p>
          <a:p>
            <a:pPr>
              <a:spcAft>
                <a:spcPts val="600"/>
              </a:spcAft>
            </a:pPr>
            <a:r>
              <a:rPr lang="en-GB" sz="1700" b="1" dirty="0">
                <a:solidFill>
                  <a:srgbClr val="002060"/>
                </a:solidFill>
              </a:rPr>
              <a:t>Underwater objects</a:t>
            </a:r>
            <a:r>
              <a:rPr lang="en-GB" dirty="0">
                <a:solidFill>
                  <a:srgbClr val="002060"/>
                </a:solidFill>
              </a:rPr>
              <a:t>: These include rocks, wrecks and obstructions. Wrecks can have a  number of different information ranging from simple dimensions and coordinates through to lengthy records comprising ship’s history and different pictures of the wreck and the ship. </a:t>
            </a:r>
            <a:endParaRPr lang="et-EE" dirty="0" smtClean="0">
              <a:solidFill>
                <a:srgbClr val="002060"/>
              </a:solidFill>
            </a:endParaRPr>
          </a:p>
          <a:p>
            <a:pPr>
              <a:spcAft>
                <a:spcPts val="600"/>
              </a:spcAft>
            </a:pPr>
            <a:r>
              <a:rPr lang="en-GB" dirty="0" smtClean="0">
                <a:solidFill>
                  <a:srgbClr val="002060"/>
                </a:solidFill>
              </a:rPr>
              <a:t>The </a:t>
            </a:r>
            <a:r>
              <a:rPr lang="en-GB" dirty="0">
                <a:solidFill>
                  <a:srgbClr val="002060"/>
                </a:solidFill>
              </a:rPr>
              <a:t>HIS is also linked to some </a:t>
            </a:r>
            <a:r>
              <a:rPr lang="en-GB" sz="1700" b="1" dirty="0">
                <a:solidFill>
                  <a:srgbClr val="002060"/>
                </a:solidFill>
              </a:rPr>
              <a:t>other databases </a:t>
            </a:r>
            <a:r>
              <a:rPr lang="en-GB" dirty="0">
                <a:solidFill>
                  <a:srgbClr val="002060"/>
                </a:solidFill>
              </a:rPr>
              <a:t>and this shows information about aids to navigation and harbours. This is useful for getting a complete overview of data in some regions. </a:t>
            </a:r>
            <a:endParaRPr lang="et-EE" dirty="0" smtClean="0">
              <a:solidFill>
                <a:srgbClr val="002060"/>
              </a:solidFill>
            </a:endParaRPr>
          </a:p>
          <a:p>
            <a:pPr>
              <a:spcAft>
                <a:spcPts val="600"/>
              </a:spcAft>
            </a:pPr>
            <a:r>
              <a:rPr lang="en-GB" dirty="0" smtClean="0">
                <a:solidFill>
                  <a:srgbClr val="002060"/>
                </a:solidFill>
              </a:rPr>
              <a:t>The </a:t>
            </a:r>
            <a:r>
              <a:rPr lang="en-GB" dirty="0">
                <a:solidFill>
                  <a:srgbClr val="002060"/>
                </a:solidFill>
              </a:rPr>
              <a:t>HIS also shows </a:t>
            </a:r>
            <a:r>
              <a:rPr lang="en-GB" sz="1700" b="1" dirty="0">
                <a:solidFill>
                  <a:srgbClr val="002060"/>
                </a:solidFill>
              </a:rPr>
              <a:t>WMS data </a:t>
            </a:r>
            <a:r>
              <a:rPr lang="en-GB" dirty="0">
                <a:solidFill>
                  <a:srgbClr val="002060"/>
                </a:solidFill>
              </a:rPr>
              <a:t>in the background </a:t>
            </a:r>
            <a:r>
              <a:rPr lang="en-GB" dirty="0" smtClean="0">
                <a:solidFill>
                  <a:srgbClr val="002060"/>
                </a:solidFill>
              </a:rPr>
              <a:t>- </a:t>
            </a:r>
            <a:r>
              <a:rPr lang="en-GB" dirty="0">
                <a:solidFill>
                  <a:srgbClr val="002060"/>
                </a:solidFill>
              </a:rPr>
              <a:t>currently Estonian land maps, orthophotos and </a:t>
            </a:r>
            <a:r>
              <a:rPr lang="en-GB" dirty="0" smtClean="0">
                <a:solidFill>
                  <a:srgbClr val="002060"/>
                </a:solidFill>
              </a:rPr>
              <a:t>S-57 </a:t>
            </a:r>
            <a:r>
              <a:rPr lang="en-GB" dirty="0">
                <a:solidFill>
                  <a:srgbClr val="002060"/>
                </a:solidFill>
              </a:rPr>
              <a:t>cells from PRIMAR. </a:t>
            </a:r>
            <a:r>
              <a:rPr lang="ru-RU" dirty="0" smtClean="0"/>
              <a:t> </a:t>
            </a:r>
            <a:endParaRPr lang="en-GB" dirty="0"/>
          </a:p>
        </p:txBody>
      </p:sp>
      <p:sp>
        <p:nvSpPr>
          <p:cNvPr id="6" name="Action Button: Home 5">
            <a:hlinkClick r:id="rId3" action="ppaction://hlinksldjump" highlightClick="1"/>
          </p:cNvPr>
          <p:cNvSpPr/>
          <p:nvPr/>
        </p:nvSpPr>
        <p:spPr>
          <a:xfrm>
            <a:off x="11175041" y="6370205"/>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41135431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77897" y="6505303"/>
            <a:ext cx="416230" cy="230026"/>
          </a:xfrm>
        </p:spPr>
        <p:txBody>
          <a:bodyPr/>
          <a:lstStyle/>
          <a:p>
            <a:fld id="{F064DC36-A0C0-4772-B772-C4F12A3EAB40}" type="slidenum">
              <a:rPr lang="en-GB" sz="1600" b="1" smtClean="0">
                <a:solidFill>
                  <a:srgbClr val="002060"/>
                </a:solidFill>
              </a:rPr>
              <a:t>18</a:t>
            </a:fld>
            <a:endParaRPr lang="en-GB" sz="1600" b="1" dirty="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3" y="1240926"/>
            <a:ext cx="11884474" cy="5129278"/>
          </a:xfrm>
          <a:prstGeom prst="rect">
            <a:avLst/>
          </a:prstGeom>
        </p:spPr>
      </p:pic>
      <p:sp>
        <p:nvSpPr>
          <p:cNvPr id="5" name="Rectangle 4"/>
          <p:cNvSpPr/>
          <p:nvPr/>
        </p:nvSpPr>
        <p:spPr>
          <a:xfrm>
            <a:off x="5078437" y="1240926"/>
            <a:ext cx="3545059" cy="703385"/>
          </a:xfrm>
          <a:prstGeom prst="rect">
            <a:avLst/>
          </a:prstGeom>
          <a:solidFill>
            <a:srgbClr val="EAEAEA"/>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smtClean="0">
                <a:solidFill>
                  <a:srgbClr val="002060"/>
                </a:solidFill>
              </a:rPr>
              <a:t>Text query for </a:t>
            </a:r>
            <a:r>
              <a:rPr lang="en-GB" sz="1400" b="1" i="1" dirty="0" smtClean="0">
                <a:solidFill>
                  <a:srgbClr val="002060"/>
                </a:solidFill>
              </a:rPr>
              <a:t>wrecks</a:t>
            </a:r>
            <a:r>
              <a:rPr lang="en-GB" sz="1400" i="1" dirty="0" smtClean="0">
                <a:solidFill>
                  <a:srgbClr val="002060"/>
                </a:solidFill>
              </a:rPr>
              <a:t> higher than 1m or </a:t>
            </a:r>
            <a:r>
              <a:rPr lang="et-EE" sz="1400" i="1" dirty="0" smtClean="0">
                <a:solidFill>
                  <a:srgbClr val="002060"/>
                </a:solidFill>
              </a:rPr>
              <a:t/>
            </a:r>
            <a:br>
              <a:rPr lang="et-EE" sz="1400" i="1" dirty="0" smtClean="0">
                <a:solidFill>
                  <a:srgbClr val="002060"/>
                </a:solidFill>
              </a:rPr>
            </a:br>
            <a:r>
              <a:rPr lang="en-GB" sz="1400" i="1" dirty="0" smtClean="0">
                <a:solidFill>
                  <a:srgbClr val="002060"/>
                </a:solidFill>
              </a:rPr>
              <a:t>in depth less than 5m in a defined area </a:t>
            </a:r>
            <a:endParaRPr lang="en-GB" sz="1400" i="1" dirty="0">
              <a:solidFill>
                <a:srgbClr val="002060"/>
              </a:solidFill>
            </a:endParaRPr>
          </a:p>
        </p:txBody>
      </p:sp>
      <p:sp>
        <p:nvSpPr>
          <p:cNvPr id="6" name="Action Button: Home 5">
            <a:hlinkClick r:id="rId4" action="ppaction://hlinksldjump" highlightClick="1"/>
          </p:cNvPr>
          <p:cNvSpPr/>
          <p:nvPr/>
        </p:nvSpPr>
        <p:spPr>
          <a:xfrm>
            <a:off x="11022520" y="6437753"/>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7" name="TextBox 6"/>
          <p:cNvSpPr txBox="1"/>
          <p:nvPr/>
        </p:nvSpPr>
        <p:spPr>
          <a:xfrm>
            <a:off x="9653" y="1273131"/>
            <a:ext cx="3958281" cy="369332"/>
          </a:xfrm>
          <a:prstGeom prst="rect">
            <a:avLst/>
          </a:prstGeom>
          <a:solidFill>
            <a:srgbClr val="B8CCEA"/>
          </a:solidFill>
        </p:spPr>
        <p:txBody>
          <a:bodyPr wrap="square" rtlCol="0">
            <a:spAutoFit/>
          </a:bodyPr>
          <a:lstStyle/>
          <a:p>
            <a:r>
              <a:rPr lang="en-GB" b="1" dirty="0" smtClean="0">
                <a:solidFill>
                  <a:srgbClr val="002060"/>
                </a:solidFill>
              </a:rPr>
              <a:t>HIS – database and queries – detailed </a:t>
            </a:r>
            <a:r>
              <a:rPr lang="et-EE" b="1" dirty="0" smtClean="0">
                <a:solidFill>
                  <a:srgbClr val="002060"/>
                </a:solidFill>
              </a:rPr>
              <a:t>2</a:t>
            </a:r>
            <a:endParaRPr lang="en-GB" b="1" dirty="0">
              <a:solidFill>
                <a:srgbClr val="002060"/>
              </a:solidFill>
            </a:endParaRPr>
          </a:p>
        </p:txBody>
      </p:sp>
    </p:spTree>
    <p:extLst>
      <p:ext uri="{BB962C8B-B14F-4D97-AF65-F5344CB8AC3E}">
        <p14:creationId xmlns:p14="http://schemas.microsoft.com/office/powerpoint/2010/main" val="2350480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29373" y="6461485"/>
            <a:ext cx="446632" cy="365124"/>
          </a:xfrm>
        </p:spPr>
        <p:txBody>
          <a:bodyPr/>
          <a:lstStyle/>
          <a:p>
            <a:fld id="{F064DC36-A0C0-4772-B772-C4F12A3EAB40}" type="slidenum">
              <a:rPr lang="en-GB" sz="1600" b="1" smtClean="0">
                <a:solidFill>
                  <a:srgbClr val="002060"/>
                </a:solidFill>
              </a:rPr>
              <a:t>19</a:t>
            </a:fld>
            <a:endParaRPr lang="en-GB" sz="1600" b="1" dirty="0">
              <a:solidFill>
                <a:srgbClr val="00206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7866"/>
            <a:ext cx="9124950" cy="1952625"/>
          </a:xfrm>
          <a:prstGeom prst="rect">
            <a:avLst/>
          </a:prstGeom>
        </p:spPr>
      </p:pic>
      <p:pic>
        <p:nvPicPr>
          <p:cNvPr id="3" name="Picture 2"/>
          <p:cNvPicPr>
            <a:picLocks noChangeAspect="1"/>
          </p:cNvPicPr>
          <p:nvPr/>
        </p:nvPicPr>
        <p:blipFill>
          <a:blip r:embed="rId4"/>
          <a:stretch>
            <a:fillRect/>
          </a:stretch>
        </p:blipFill>
        <p:spPr>
          <a:xfrm>
            <a:off x="7700211" y="1377866"/>
            <a:ext cx="4491788" cy="5000911"/>
          </a:xfrm>
          <a:prstGeom prst="rect">
            <a:avLst/>
          </a:prstGeom>
        </p:spPr>
      </p:pic>
      <p:pic>
        <p:nvPicPr>
          <p:cNvPr id="5" name="Picture 4"/>
          <p:cNvPicPr>
            <a:picLocks noChangeAspect="1"/>
          </p:cNvPicPr>
          <p:nvPr/>
        </p:nvPicPr>
        <p:blipFill>
          <a:blip r:embed="rId5"/>
          <a:stretch>
            <a:fillRect/>
          </a:stretch>
        </p:blipFill>
        <p:spPr>
          <a:xfrm>
            <a:off x="2513253" y="2933265"/>
            <a:ext cx="4828089" cy="3528219"/>
          </a:xfrm>
          <a:prstGeom prst="rect">
            <a:avLst/>
          </a:prstGeom>
        </p:spPr>
      </p:pic>
      <p:pic>
        <p:nvPicPr>
          <p:cNvPr id="6" name="Picture 5"/>
          <p:cNvPicPr>
            <a:picLocks noChangeAspect="1"/>
          </p:cNvPicPr>
          <p:nvPr/>
        </p:nvPicPr>
        <p:blipFill>
          <a:blip r:embed="rId6"/>
          <a:stretch>
            <a:fillRect/>
          </a:stretch>
        </p:blipFill>
        <p:spPr>
          <a:xfrm>
            <a:off x="231421" y="2933266"/>
            <a:ext cx="1798055" cy="3436938"/>
          </a:xfrm>
          <a:prstGeom prst="rect">
            <a:avLst/>
          </a:prstGeom>
        </p:spPr>
      </p:pic>
      <p:sp>
        <p:nvSpPr>
          <p:cNvPr id="7" name="Rectangle 6"/>
          <p:cNvSpPr/>
          <p:nvPr/>
        </p:nvSpPr>
        <p:spPr>
          <a:xfrm>
            <a:off x="1865120" y="2663301"/>
            <a:ext cx="2999724" cy="1714934"/>
          </a:xfrm>
          <a:prstGeom prst="rect">
            <a:avLst/>
          </a:prstGeom>
          <a:solidFill>
            <a:srgbClr val="EAEAEA"/>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smtClean="0">
                <a:solidFill>
                  <a:srgbClr val="002060"/>
                </a:solidFill>
              </a:rPr>
              <a:t>Query results </a:t>
            </a:r>
            <a:br>
              <a:rPr lang="en-GB" sz="1400" i="1" dirty="0" smtClean="0">
                <a:solidFill>
                  <a:srgbClr val="002060"/>
                </a:solidFill>
              </a:rPr>
            </a:br>
            <a:r>
              <a:rPr lang="en-GB" sz="1400" i="1" dirty="0" smtClean="0">
                <a:solidFill>
                  <a:srgbClr val="002060"/>
                </a:solidFill>
              </a:rPr>
              <a:t>in a list, and for a selected object:</a:t>
            </a:r>
          </a:p>
          <a:p>
            <a:pPr marL="269875" indent="-182563">
              <a:buFont typeface="Wingdings" panose="05000000000000000000" pitchFamily="2" charset="2"/>
              <a:buChar char="ü"/>
            </a:pPr>
            <a:r>
              <a:rPr lang="en-GB" sz="1400" i="1" dirty="0" smtClean="0">
                <a:solidFill>
                  <a:srgbClr val="002060"/>
                </a:solidFill>
              </a:rPr>
              <a:t>detailed information </a:t>
            </a:r>
          </a:p>
          <a:p>
            <a:pPr marL="269875" indent="-182563">
              <a:buFont typeface="Wingdings" panose="05000000000000000000" pitchFamily="2" charset="2"/>
              <a:buChar char="ü"/>
            </a:pPr>
            <a:r>
              <a:rPr lang="en-GB" sz="1400" i="1" dirty="0" smtClean="0">
                <a:solidFill>
                  <a:srgbClr val="002060"/>
                </a:solidFill>
              </a:rPr>
              <a:t>images </a:t>
            </a:r>
          </a:p>
          <a:p>
            <a:pPr marL="269875" indent="-182563">
              <a:buFont typeface="Wingdings" panose="05000000000000000000" pitchFamily="2" charset="2"/>
              <a:buChar char="ü"/>
            </a:pPr>
            <a:r>
              <a:rPr lang="en-GB" sz="1400" i="1" dirty="0" smtClean="0">
                <a:solidFill>
                  <a:srgbClr val="002060"/>
                </a:solidFill>
              </a:rPr>
              <a:t>position on map.</a:t>
            </a:r>
          </a:p>
          <a:p>
            <a:r>
              <a:rPr lang="en-GB" sz="1400" i="1" dirty="0" smtClean="0">
                <a:solidFill>
                  <a:srgbClr val="002060"/>
                </a:solidFill>
              </a:rPr>
              <a:t>With proper user rights information can be altered right here.</a:t>
            </a:r>
            <a:endParaRPr lang="en-GB" sz="1400" i="1" dirty="0">
              <a:solidFill>
                <a:srgbClr val="002060"/>
              </a:solidFill>
            </a:endParaRPr>
          </a:p>
        </p:txBody>
      </p:sp>
      <p:sp>
        <p:nvSpPr>
          <p:cNvPr id="8" name="Action Button: Home 7">
            <a:hlinkClick r:id="rId7" action="ppaction://hlinksldjump" highlightClick="1"/>
          </p:cNvPr>
          <p:cNvSpPr/>
          <p:nvPr/>
        </p:nvSpPr>
        <p:spPr>
          <a:xfrm>
            <a:off x="11160884" y="6461484"/>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9" name="TextBox 8"/>
          <p:cNvSpPr txBox="1"/>
          <p:nvPr/>
        </p:nvSpPr>
        <p:spPr>
          <a:xfrm>
            <a:off x="0" y="1246225"/>
            <a:ext cx="3958281" cy="369332"/>
          </a:xfrm>
          <a:prstGeom prst="rect">
            <a:avLst/>
          </a:prstGeom>
          <a:solidFill>
            <a:srgbClr val="B8CCEA"/>
          </a:solidFill>
        </p:spPr>
        <p:txBody>
          <a:bodyPr wrap="square" rtlCol="0">
            <a:spAutoFit/>
          </a:bodyPr>
          <a:lstStyle/>
          <a:p>
            <a:r>
              <a:rPr lang="en-GB" b="1" dirty="0" smtClean="0">
                <a:solidFill>
                  <a:srgbClr val="002060"/>
                </a:solidFill>
              </a:rPr>
              <a:t>HIS – database and queries – detailed </a:t>
            </a:r>
            <a:r>
              <a:rPr lang="et-EE" b="1" dirty="0" smtClean="0">
                <a:solidFill>
                  <a:srgbClr val="002060"/>
                </a:solidFill>
              </a:rPr>
              <a:t>3</a:t>
            </a:r>
            <a:endParaRPr lang="en-GB" b="1" dirty="0">
              <a:solidFill>
                <a:srgbClr val="002060"/>
              </a:solidFill>
            </a:endParaRPr>
          </a:p>
        </p:txBody>
      </p:sp>
    </p:spTree>
    <p:extLst>
      <p:ext uri="{BB962C8B-B14F-4D97-AF65-F5344CB8AC3E}">
        <p14:creationId xmlns:p14="http://schemas.microsoft.com/office/powerpoint/2010/main" val="2771941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6116" y="1937084"/>
            <a:ext cx="10333152" cy="4419266"/>
          </a:xfrm>
        </p:spPr>
        <p:txBody>
          <a:bodyPr>
            <a:normAutofit fontScale="92500" lnSpcReduction="10000"/>
          </a:bodyPr>
          <a:lstStyle/>
          <a:p>
            <a:pPr marL="360363" indent="-360363">
              <a:lnSpc>
                <a:spcPts val="2200"/>
              </a:lnSpc>
              <a:spcBef>
                <a:spcPts val="0"/>
              </a:spcBef>
              <a:spcAft>
                <a:spcPts val="1200"/>
              </a:spcAft>
              <a:buSzPct val="74000"/>
              <a:buFont typeface="Calibri" panose="020F0502020204030204" pitchFamily="34" charset="0"/>
              <a:buChar char="→"/>
            </a:pPr>
            <a:r>
              <a:rPr lang="en-GB" sz="2000" b="1" dirty="0" smtClean="0">
                <a:solidFill>
                  <a:srgbClr val="002060"/>
                </a:solidFill>
              </a:rPr>
              <a:t>spatial database</a:t>
            </a:r>
            <a:r>
              <a:rPr lang="en-GB" sz="2000" dirty="0" smtClean="0">
                <a:solidFill>
                  <a:srgbClr val="002060"/>
                </a:solidFill>
              </a:rPr>
              <a:t> for hydrographical data manageable in WEB. </a:t>
            </a:r>
            <a:br>
              <a:rPr lang="en-GB" sz="2000" dirty="0" smtClean="0">
                <a:solidFill>
                  <a:srgbClr val="002060"/>
                </a:solidFill>
              </a:rPr>
            </a:br>
            <a:r>
              <a:rPr lang="en-GB" sz="2000" dirty="0" smtClean="0">
                <a:solidFill>
                  <a:srgbClr val="002060"/>
                </a:solidFill>
              </a:rPr>
              <a:t>Data is mainly updated automatically while uploading the survey data;</a:t>
            </a:r>
          </a:p>
          <a:p>
            <a:pPr marL="360363" indent="-360363">
              <a:lnSpc>
                <a:spcPct val="150000"/>
              </a:lnSpc>
              <a:spcBef>
                <a:spcPts val="0"/>
              </a:spcBef>
              <a:spcAft>
                <a:spcPts val="1200"/>
              </a:spcAft>
              <a:buSzPct val="74000"/>
              <a:buFont typeface="Calibri" panose="020F0502020204030204" pitchFamily="34" charset="0"/>
              <a:buChar char="→"/>
            </a:pPr>
            <a:r>
              <a:rPr lang="en-GB" sz="2000" dirty="0" smtClean="0">
                <a:solidFill>
                  <a:srgbClr val="002060"/>
                </a:solidFill>
              </a:rPr>
              <a:t>complex </a:t>
            </a:r>
            <a:r>
              <a:rPr lang="en-GB" sz="2000" b="1" dirty="0" smtClean="0">
                <a:solidFill>
                  <a:srgbClr val="002060"/>
                </a:solidFill>
              </a:rPr>
              <a:t>spatial queries </a:t>
            </a:r>
            <a:r>
              <a:rPr lang="en-GB" sz="2000" dirty="0" smtClean="0">
                <a:solidFill>
                  <a:srgbClr val="002060"/>
                </a:solidFill>
              </a:rPr>
              <a:t>over WEB including 3D and bottom profiles to different outputs;</a:t>
            </a:r>
          </a:p>
          <a:p>
            <a:pPr marL="360363" indent="-360363">
              <a:lnSpc>
                <a:spcPct val="150000"/>
              </a:lnSpc>
              <a:spcBef>
                <a:spcPts val="0"/>
              </a:spcBef>
              <a:spcAft>
                <a:spcPts val="1200"/>
              </a:spcAft>
              <a:buSzPct val="74000"/>
              <a:buFont typeface="Calibri" panose="020F0502020204030204" pitchFamily="34" charset="0"/>
              <a:buChar char="→"/>
            </a:pPr>
            <a:r>
              <a:rPr lang="en-GB" sz="2000" dirty="0" smtClean="0">
                <a:solidFill>
                  <a:srgbClr val="002060"/>
                </a:solidFill>
              </a:rPr>
              <a:t>automatic draft generation for </a:t>
            </a:r>
            <a:r>
              <a:rPr lang="en-GB" sz="2000" b="1" dirty="0" smtClean="0">
                <a:solidFill>
                  <a:srgbClr val="002060"/>
                </a:solidFill>
              </a:rPr>
              <a:t>Electronic Navigation Charts</a:t>
            </a:r>
            <a:r>
              <a:rPr lang="en-GB" sz="2000" dirty="0" smtClean="0">
                <a:solidFill>
                  <a:srgbClr val="002060"/>
                </a:solidFill>
              </a:rPr>
              <a:t>;</a:t>
            </a:r>
          </a:p>
          <a:p>
            <a:pPr marL="360363" lvl="1" indent="-360363">
              <a:lnSpc>
                <a:spcPct val="150000"/>
              </a:lnSpc>
              <a:spcBef>
                <a:spcPts val="0"/>
              </a:spcBef>
              <a:spcAft>
                <a:spcPts val="1200"/>
              </a:spcAft>
              <a:buSzPct val="74000"/>
              <a:buFont typeface="Calibri" panose="020F0502020204030204" pitchFamily="34" charset="0"/>
              <a:buChar char="→"/>
            </a:pPr>
            <a:r>
              <a:rPr lang="en-GB" sz="2000" dirty="0" smtClean="0">
                <a:solidFill>
                  <a:srgbClr val="002060"/>
                </a:solidFill>
              </a:rPr>
              <a:t>different user profiles:</a:t>
            </a:r>
            <a:br>
              <a:rPr lang="en-GB" sz="2000" dirty="0" smtClean="0">
                <a:solidFill>
                  <a:srgbClr val="002060"/>
                </a:solidFill>
              </a:rPr>
            </a:br>
            <a:r>
              <a:rPr lang="en-GB" sz="2000" dirty="0">
                <a:solidFill>
                  <a:srgbClr val="002060"/>
                </a:solidFill>
              </a:rPr>
              <a:t>- authenticated users </a:t>
            </a:r>
            <a:r>
              <a:rPr lang="en-GB" sz="2000" dirty="0" smtClean="0">
                <a:solidFill>
                  <a:srgbClr val="002060"/>
                </a:solidFill>
              </a:rPr>
              <a:t>(government)</a:t>
            </a:r>
            <a:br>
              <a:rPr lang="en-GB" sz="2000" dirty="0" smtClean="0">
                <a:solidFill>
                  <a:srgbClr val="002060"/>
                </a:solidFill>
              </a:rPr>
            </a:br>
            <a:r>
              <a:rPr lang="en-GB" sz="2000" dirty="0" smtClean="0">
                <a:solidFill>
                  <a:srgbClr val="002060"/>
                </a:solidFill>
              </a:rPr>
              <a:t>- public users;</a:t>
            </a:r>
          </a:p>
          <a:p>
            <a:pPr marL="360363" lvl="1" indent="-360363">
              <a:lnSpc>
                <a:spcPct val="150000"/>
              </a:lnSpc>
              <a:spcBef>
                <a:spcPts val="0"/>
              </a:spcBef>
              <a:spcAft>
                <a:spcPts val="1200"/>
              </a:spcAft>
              <a:buSzPct val="74000"/>
              <a:buFont typeface="Calibri" panose="020F0502020204030204" pitchFamily="34" charset="0"/>
              <a:buChar char="→"/>
            </a:pPr>
            <a:r>
              <a:rPr lang="en-GB" sz="2000" dirty="0" smtClean="0">
                <a:solidFill>
                  <a:srgbClr val="002060"/>
                </a:solidFill>
              </a:rPr>
              <a:t>OpenGIS Web Map Service (WMS and </a:t>
            </a:r>
            <a:r>
              <a:rPr lang="en-GB" sz="2000" dirty="0" err="1" smtClean="0">
                <a:solidFill>
                  <a:srgbClr val="002060"/>
                </a:solidFill>
              </a:rPr>
              <a:t>WFS</a:t>
            </a:r>
            <a:r>
              <a:rPr lang="en-GB" sz="2000" dirty="0" smtClean="0">
                <a:solidFill>
                  <a:srgbClr val="002060"/>
                </a:solidFill>
              </a:rPr>
              <a:t>)</a:t>
            </a:r>
            <a:r>
              <a:rPr lang="et-EE" sz="2000" dirty="0" smtClean="0">
                <a:solidFill>
                  <a:srgbClr val="002060"/>
                </a:solidFill>
              </a:rPr>
              <a:t>;</a:t>
            </a:r>
            <a:endParaRPr lang="en-GB" sz="2000" dirty="0" smtClean="0">
              <a:solidFill>
                <a:srgbClr val="002060"/>
              </a:solidFill>
            </a:endParaRPr>
          </a:p>
          <a:p>
            <a:pPr marL="360363" lvl="0" indent="-360363">
              <a:lnSpc>
                <a:spcPct val="150000"/>
              </a:lnSpc>
              <a:spcBef>
                <a:spcPts val="0"/>
              </a:spcBef>
              <a:spcAft>
                <a:spcPts val="1200"/>
              </a:spcAft>
              <a:buSzPct val="74000"/>
              <a:buFont typeface="Calibri" panose="020F0502020204030204" pitchFamily="34" charset="0"/>
              <a:buChar char="→"/>
            </a:pPr>
            <a:r>
              <a:rPr lang="en-GB" sz="2000" dirty="0" smtClean="0">
                <a:solidFill>
                  <a:srgbClr val="002060"/>
                </a:solidFill>
              </a:rPr>
              <a:t>based on open source software (Linux, Postgres, Apache). </a:t>
            </a:r>
          </a:p>
          <a:p>
            <a:endParaRPr lang="en-GB" dirty="0"/>
          </a:p>
        </p:txBody>
      </p:sp>
      <p:sp>
        <p:nvSpPr>
          <p:cNvPr id="4" name="Slide Number Placeholder 3"/>
          <p:cNvSpPr>
            <a:spLocks noGrp="1"/>
          </p:cNvSpPr>
          <p:nvPr>
            <p:ph type="sldNum" sz="quarter" idx="12"/>
          </p:nvPr>
        </p:nvSpPr>
        <p:spPr/>
        <p:txBody>
          <a:bodyPr/>
          <a:lstStyle/>
          <a:p>
            <a:fld id="{F064DC36-A0C0-4772-B772-C4F12A3EAB40}" type="slidenum">
              <a:rPr lang="en-GB" smtClean="0"/>
              <a:t>2</a:t>
            </a:fld>
            <a:endParaRPr lang="en-GB" dirty="0"/>
          </a:p>
        </p:txBody>
      </p:sp>
    </p:spTree>
    <p:extLst>
      <p:ext uri="{BB962C8B-B14F-4D97-AF65-F5344CB8AC3E}">
        <p14:creationId xmlns:p14="http://schemas.microsoft.com/office/powerpoint/2010/main" val="2965045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97389" y="6391636"/>
            <a:ext cx="696738" cy="343693"/>
          </a:xfrm>
        </p:spPr>
        <p:txBody>
          <a:bodyPr/>
          <a:lstStyle/>
          <a:p>
            <a:fld id="{F064DC36-A0C0-4772-B772-C4F12A3EAB40}" type="slidenum">
              <a:rPr lang="en-GB" sz="1800" b="1" smtClean="0">
                <a:solidFill>
                  <a:srgbClr val="002060"/>
                </a:solidFill>
              </a:rPr>
              <a:t>20</a:t>
            </a:fld>
            <a:endParaRPr lang="en-GB" sz="1800" b="1" dirty="0">
              <a:solidFill>
                <a:srgbClr val="002060"/>
              </a:solidFill>
            </a:endParaRPr>
          </a:p>
        </p:txBody>
      </p:sp>
      <p:pic>
        <p:nvPicPr>
          <p:cNvPr id="2" name="Picture 1"/>
          <p:cNvPicPr>
            <a:picLocks noChangeAspect="1"/>
          </p:cNvPicPr>
          <p:nvPr/>
        </p:nvPicPr>
        <p:blipFill>
          <a:blip r:embed="rId3"/>
          <a:stretch>
            <a:fillRect/>
          </a:stretch>
        </p:blipFill>
        <p:spPr>
          <a:xfrm>
            <a:off x="696036" y="1240039"/>
            <a:ext cx="11028373" cy="5151597"/>
          </a:xfrm>
          <a:prstGeom prst="rect">
            <a:avLst/>
          </a:prstGeom>
        </p:spPr>
      </p:pic>
      <p:sp>
        <p:nvSpPr>
          <p:cNvPr id="5" name="Rectangle 4"/>
          <p:cNvSpPr/>
          <p:nvPr/>
        </p:nvSpPr>
        <p:spPr>
          <a:xfrm>
            <a:off x="696036" y="6359884"/>
            <a:ext cx="9759229" cy="3048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smtClean="0">
                <a:solidFill>
                  <a:srgbClr val="002060"/>
                </a:solidFill>
              </a:rPr>
              <a:t>On mouseover all objects under the cursor are listed. Click will result in next list of detail data of objects. </a:t>
            </a:r>
            <a:endParaRPr lang="en-GB" i="1" dirty="0">
              <a:solidFill>
                <a:srgbClr val="002060"/>
              </a:solidFill>
            </a:endParaRPr>
          </a:p>
        </p:txBody>
      </p:sp>
      <p:sp>
        <p:nvSpPr>
          <p:cNvPr id="6" name="Action Button: Home 5">
            <a:hlinkClick r:id="rId4" action="ppaction://hlinksldjump" highlightClick="1"/>
          </p:cNvPr>
          <p:cNvSpPr/>
          <p:nvPr/>
        </p:nvSpPr>
        <p:spPr>
          <a:xfrm>
            <a:off x="11177269" y="6412343"/>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7" name="TextBox 6"/>
          <p:cNvSpPr txBox="1"/>
          <p:nvPr/>
        </p:nvSpPr>
        <p:spPr>
          <a:xfrm>
            <a:off x="0" y="1240039"/>
            <a:ext cx="3958281" cy="369332"/>
          </a:xfrm>
          <a:prstGeom prst="rect">
            <a:avLst/>
          </a:prstGeom>
          <a:solidFill>
            <a:srgbClr val="B8CCEA"/>
          </a:solidFill>
        </p:spPr>
        <p:txBody>
          <a:bodyPr wrap="square" rtlCol="0">
            <a:spAutoFit/>
          </a:bodyPr>
          <a:lstStyle/>
          <a:p>
            <a:r>
              <a:rPr lang="en-GB" b="1" dirty="0" smtClean="0">
                <a:solidFill>
                  <a:srgbClr val="002060"/>
                </a:solidFill>
              </a:rPr>
              <a:t>HIS – database and queries – detailed </a:t>
            </a:r>
            <a:r>
              <a:rPr lang="et-EE" b="1" dirty="0" smtClean="0">
                <a:solidFill>
                  <a:srgbClr val="002060"/>
                </a:solidFill>
              </a:rPr>
              <a:t>4</a:t>
            </a:r>
            <a:endParaRPr lang="en-GB" b="1" dirty="0">
              <a:solidFill>
                <a:srgbClr val="002060"/>
              </a:solidFill>
            </a:endParaRPr>
          </a:p>
        </p:txBody>
      </p:sp>
    </p:spTree>
    <p:extLst>
      <p:ext uri="{BB962C8B-B14F-4D97-AF65-F5344CB8AC3E}">
        <p14:creationId xmlns:p14="http://schemas.microsoft.com/office/powerpoint/2010/main" val="2210750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2868"/>
            <a:ext cx="10058400" cy="4955132"/>
          </a:xfrm>
          <a:prstGeom prst="rect">
            <a:avLst/>
          </a:prstGeom>
        </p:spPr>
      </p:pic>
      <p:sp>
        <p:nvSpPr>
          <p:cNvPr id="4" name="Slide Number Placeholder 3"/>
          <p:cNvSpPr>
            <a:spLocks noGrp="1"/>
          </p:cNvSpPr>
          <p:nvPr>
            <p:ph type="sldNum" sz="quarter" idx="12"/>
          </p:nvPr>
        </p:nvSpPr>
        <p:spPr>
          <a:xfrm>
            <a:off x="11220450" y="6509982"/>
            <a:ext cx="673677" cy="225347"/>
          </a:xfrm>
        </p:spPr>
        <p:txBody>
          <a:bodyPr/>
          <a:lstStyle/>
          <a:p>
            <a:fld id="{F064DC36-A0C0-4772-B772-C4F12A3EAB40}" type="slidenum">
              <a:rPr lang="en-GB" sz="1800" b="1" smtClean="0">
                <a:solidFill>
                  <a:srgbClr val="002060"/>
                </a:solidFill>
              </a:rPr>
              <a:t>21</a:t>
            </a:fld>
            <a:endParaRPr lang="en-GB" sz="1800" b="1" dirty="0">
              <a:solidFill>
                <a:srgbClr val="002060"/>
              </a:solidFill>
            </a:endParaRPr>
          </a:p>
        </p:txBody>
      </p:sp>
      <p:sp>
        <p:nvSpPr>
          <p:cNvPr id="5" name="Rectangle 4">
            <a:hlinkClick r:id="rId3" action="ppaction://hlinksldjump"/>
          </p:cNvPr>
          <p:cNvSpPr/>
          <p:nvPr/>
        </p:nvSpPr>
        <p:spPr>
          <a:xfrm>
            <a:off x="0" y="1283367"/>
            <a:ext cx="4351868" cy="565065"/>
          </a:xfrm>
          <a:prstGeom prst="rect">
            <a:avLst/>
          </a:prstGeom>
          <a:solidFill>
            <a:srgbClr val="2141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56519" y="1381232"/>
            <a:ext cx="3958281" cy="369332"/>
          </a:xfrm>
          <a:prstGeom prst="rect">
            <a:avLst/>
          </a:prstGeom>
          <a:solidFill>
            <a:srgbClr val="214172"/>
          </a:solidFill>
        </p:spPr>
        <p:txBody>
          <a:bodyPr wrap="square" rtlCol="0">
            <a:spAutoFit/>
          </a:bodyPr>
          <a:lstStyle/>
          <a:p>
            <a:r>
              <a:rPr lang="et-EE" b="1" dirty="0" smtClean="0">
                <a:solidFill>
                  <a:srgbClr val="FFFF99"/>
                </a:solidFill>
              </a:rPr>
              <a:t>HIS –  ENC </a:t>
            </a:r>
            <a:r>
              <a:rPr lang="en-GB" b="1" dirty="0" smtClean="0">
                <a:solidFill>
                  <a:srgbClr val="FFFF99"/>
                </a:solidFill>
              </a:rPr>
              <a:t>compilation</a:t>
            </a:r>
            <a:endParaRPr lang="en-GB" b="1" dirty="0">
              <a:solidFill>
                <a:srgbClr val="FFFF99"/>
              </a:solidFill>
            </a:endParaRPr>
          </a:p>
        </p:txBody>
      </p:sp>
      <p:sp>
        <p:nvSpPr>
          <p:cNvPr id="7" name="Action Button: Home 6">
            <a:hlinkClick r:id="rId4" action="ppaction://hlinksldjump" highlightClick="1"/>
          </p:cNvPr>
          <p:cNvSpPr/>
          <p:nvPr/>
        </p:nvSpPr>
        <p:spPr>
          <a:xfrm>
            <a:off x="11183786" y="6440092"/>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544923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93689" y="6457950"/>
            <a:ext cx="537890" cy="277379"/>
          </a:xfrm>
        </p:spPr>
        <p:txBody>
          <a:bodyPr/>
          <a:lstStyle/>
          <a:p>
            <a:fld id="{F064DC36-A0C0-4772-B772-C4F12A3EAB40}" type="slidenum">
              <a:rPr lang="en-GB" sz="1800" b="1" smtClean="0">
                <a:solidFill>
                  <a:srgbClr val="002060"/>
                </a:solidFill>
              </a:rPr>
              <a:t>22</a:t>
            </a:fld>
            <a:endParaRPr lang="en-GB" sz="1800" b="1" dirty="0">
              <a:solidFill>
                <a:srgbClr val="002060"/>
              </a:solidFill>
            </a:endParaRPr>
          </a:p>
        </p:txBody>
      </p:sp>
      <p:sp>
        <p:nvSpPr>
          <p:cNvPr id="2" name="TextBox 1"/>
          <p:cNvSpPr txBox="1"/>
          <p:nvPr/>
        </p:nvSpPr>
        <p:spPr>
          <a:xfrm>
            <a:off x="639709" y="2070471"/>
            <a:ext cx="11122925" cy="3831818"/>
          </a:xfrm>
          <a:prstGeom prst="rect">
            <a:avLst/>
          </a:prstGeom>
          <a:noFill/>
        </p:spPr>
        <p:txBody>
          <a:bodyPr wrap="square" rtlCol="0">
            <a:spAutoFit/>
          </a:bodyPr>
          <a:lstStyle/>
          <a:p>
            <a:pPr>
              <a:lnSpc>
                <a:spcPct val="150000"/>
              </a:lnSpc>
              <a:spcAft>
                <a:spcPts val="600"/>
              </a:spcAft>
            </a:pPr>
            <a:r>
              <a:rPr lang="en-GB" dirty="0" smtClean="0">
                <a:solidFill>
                  <a:srgbClr val="002060"/>
                </a:solidFill>
              </a:rPr>
              <a:t>To obtain data for ENC first defining the required area (by coordinates or interactively from map), scale and contour </a:t>
            </a:r>
            <a:r>
              <a:rPr lang="en-GB" smtClean="0">
                <a:solidFill>
                  <a:srgbClr val="002060"/>
                </a:solidFill>
              </a:rPr>
              <a:t>intervals </a:t>
            </a:r>
            <a:r>
              <a:rPr lang="et-EE" smtClean="0">
                <a:solidFill>
                  <a:srgbClr val="002060"/>
                </a:solidFill>
              </a:rPr>
              <a:t>are </a:t>
            </a:r>
            <a:r>
              <a:rPr lang="en-GB" smtClean="0">
                <a:solidFill>
                  <a:srgbClr val="002060"/>
                </a:solidFill>
              </a:rPr>
              <a:t>necessary</a:t>
            </a:r>
            <a:r>
              <a:rPr lang="en-GB" dirty="0" smtClean="0">
                <a:solidFill>
                  <a:srgbClr val="002060"/>
                </a:solidFill>
              </a:rPr>
              <a:t>. The HIS then finds survey areas inside the defined area, analyses </a:t>
            </a:r>
            <a:r>
              <a:rPr lang="en-GB" sz="1700" b="1" dirty="0" smtClean="0">
                <a:solidFill>
                  <a:srgbClr val="002060"/>
                </a:solidFill>
              </a:rPr>
              <a:t>overlaps</a:t>
            </a:r>
            <a:r>
              <a:rPr lang="en-GB" dirty="0" smtClean="0">
                <a:solidFill>
                  <a:srgbClr val="002060"/>
                </a:solidFill>
              </a:rPr>
              <a:t>, extracts depths, objects and contours, performs sounding generalization into the desired scale, creates necessary meta-objects from survey areas and saves all data into required format (DAF by default). DXF and ESRI Shape formats are available but they do not represent S-57 objects, and also do not include meta- objects. Depths and contour output depends on the desired scale or output resolution. Starting from a scale of 1:5000 or depth resolution of 4m, the data are taken from </a:t>
            </a:r>
            <a:r>
              <a:rPr lang="en-GB" sz="1700" b="1" dirty="0" smtClean="0">
                <a:solidFill>
                  <a:srgbClr val="002060"/>
                </a:solidFill>
              </a:rPr>
              <a:t>cells</a:t>
            </a:r>
            <a:r>
              <a:rPr lang="en-GB" dirty="0" smtClean="0">
                <a:solidFill>
                  <a:srgbClr val="002060"/>
                </a:solidFill>
              </a:rPr>
              <a:t> instead of depth tables of survey areas. This significantly decreases depth extraction time as data in cells are already prepared into the desired scale. It also makes possible depth extraction from very large areas, for example from all Estonia (total area of larger water bodies is around 36,000 km 2 ). </a:t>
            </a:r>
          </a:p>
        </p:txBody>
      </p:sp>
      <p:sp>
        <p:nvSpPr>
          <p:cNvPr id="5" name="Action Button: Home 4">
            <a:hlinkClick r:id="rId2" action="ppaction://hlinksldjump" highlightClick="1"/>
          </p:cNvPr>
          <p:cNvSpPr/>
          <p:nvPr/>
        </p:nvSpPr>
        <p:spPr>
          <a:xfrm>
            <a:off x="11309444" y="6414076"/>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3309532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82350" y="6343650"/>
            <a:ext cx="711777" cy="391679"/>
          </a:xfrm>
        </p:spPr>
        <p:txBody>
          <a:bodyPr/>
          <a:lstStyle/>
          <a:p>
            <a:fld id="{F064DC36-A0C0-4772-B772-C4F12A3EAB40}" type="slidenum">
              <a:rPr lang="en-GB" sz="1800" b="1" smtClean="0">
                <a:solidFill>
                  <a:srgbClr val="002060"/>
                </a:solidFill>
              </a:rPr>
              <a:t>23</a:t>
            </a:fld>
            <a:endParaRPr lang="en-GB" sz="1800" b="1" dirty="0">
              <a:solidFill>
                <a:srgbClr val="002060"/>
              </a:solidFill>
            </a:endParaRPr>
          </a:p>
        </p:txBody>
      </p:sp>
      <p:sp>
        <p:nvSpPr>
          <p:cNvPr id="2" name="TextBox 1"/>
          <p:cNvSpPr txBox="1"/>
          <p:nvPr/>
        </p:nvSpPr>
        <p:spPr>
          <a:xfrm>
            <a:off x="832512" y="1548854"/>
            <a:ext cx="9880979" cy="5309146"/>
          </a:xfrm>
          <a:prstGeom prst="rect">
            <a:avLst/>
          </a:prstGeom>
          <a:noFill/>
        </p:spPr>
        <p:txBody>
          <a:bodyPr wrap="square" rtlCol="0">
            <a:spAutoFit/>
          </a:bodyPr>
          <a:lstStyle/>
          <a:p>
            <a:pPr>
              <a:lnSpc>
                <a:spcPct val="150000"/>
              </a:lnSpc>
              <a:spcAft>
                <a:spcPts val="600"/>
              </a:spcAft>
            </a:pPr>
            <a:r>
              <a:rPr lang="en-GB" b="1" dirty="0" smtClean="0">
                <a:solidFill>
                  <a:srgbClr val="002060"/>
                </a:solidFill>
              </a:rPr>
              <a:t>Overlaps</a:t>
            </a:r>
            <a:r>
              <a:rPr lang="et-EE" b="1" dirty="0" smtClean="0">
                <a:solidFill>
                  <a:srgbClr val="002060"/>
                </a:solidFill>
              </a:rPr>
              <a:t>.</a:t>
            </a:r>
          </a:p>
          <a:p>
            <a:pPr>
              <a:lnSpc>
                <a:spcPct val="150000"/>
              </a:lnSpc>
              <a:spcAft>
                <a:spcPts val="600"/>
              </a:spcAft>
            </a:pPr>
            <a:r>
              <a:rPr lang="en-GB" dirty="0" smtClean="0">
                <a:solidFill>
                  <a:srgbClr val="002060"/>
                </a:solidFill>
              </a:rPr>
              <a:t>In </a:t>
            </a:r>
            <a:r>
              <a:rPr lang="en-GB" dirty="0">
                <a:solidFill>
                  <a:srgbClr val="002060"/>
                </a:solidFill>
              </a:rPr>
              <a:t>order to query depths or objects from overlapped survey areas some automatic procedures have to be performed. First topological analysis of area borders gives exact areas where overlapping occurs, second procedure analysis relevant survey areas and finds which ones have better quality and/or newer data. These data will have precedence over others, so querying depths from HIS gives from overlapping survey areas only newest and better quality data. </a:t>
            </a:r>
            <a:endParaRPr lang="et-EE" dirty="0" smtClean="0">
              <a:solidFill>
                <a:srgbClr val="002060"/>
              </a:solidFill>
            </a:endParaRPr>
          </a:p>
          <a:p>
            <a:pPr>
              <a:lnSpc>
                <a:spcPct val="150000"/>
              </a:lnSpc>
              <a:spcAft>
                <a:spcPts val="600"/>
              </a:spcAft>
            </a:pPr>
            <a:r>
              <a:rPr lang="et-EE" b="1" dirty="0" smtClean="0">
                <a:solidFill>
                  <a:srgbClr val="002060"/>
                </a:solidFill>
              </a:rPr>
              <a:t>Cells.</a:t>
            </a:r>
          </a:p>
          <a:p>
            <a:pPr>
              <a:lnSpc>
                <a:spcPct val="150000"/>
              </a:lnSpc>
              <a:spcAft>
                <a:spcPts val="600"/>
              </a:spcAft>
            </a:pPr>
            <a:r>
              <a:rPr lang="et-EE" dirty="0" smtClean="0">
                <a:solidFill>
                  <a:srgbClr val="002060"/>
                </a:solidFill>
              </a:rPr>
              <a:t>F</a:t>
            </a:r>
            <a:r>
              <a:rPr lang="en-GB" dirty="0" smtClean="0">
                <a:solidFill>
                  <a:srgbClr val="002060"/>
                </a:solidFill>
              </a:rPr>
              <a:t>or </a:t>
            </a:r>
            <a:r>
              <a:rPr lang="en-GB" dirty="0">
                <a:solidFill>
                  <a:srgbClr val="002060"/>
                </a:solidFill>
              </a:rPr>
              <a:t>seamless depth and contours </a:t>
            </a:r>
            <a:r>
              <a:rPr lang="en-GB" dirty="0" smtClean="0">
                <a:solidFill>
                  <a:srgbClr val="002060"/>
                </a:solidFill>
              </a:rPr>
              <a:t>database</a:t>
            </a:r>
            <a:r>
              <a:rPr lang="en-GB" dirty="0">
                <a:solidFill>
                  <a:srgbClr val="002060"/>
                </a:solidFill>
              </a:rPr>
              <a:t> HIS is using </a:t>
            </a:r>
            <a:r>
              <a:rPr lang="en-GB" dirty="0" smtClean="0">
                <a:solidFill>
                  <a:srgbClr val="002060"/>
                </a:solidFill>
              </a:rPr>
              <a:t>cells. </a:t>
            </a:r>
            <a:r>
              <a:rPr lang="en-GB" dirty="0">
                <a:solidFill>
                  <a:srgbClr val="002060"/>
                </a:solidFill>
              </a:rPr>
              <a:t>Depths are stored in cells in 11 different resolution from 4 to 500 m. Contours are created and stored in 1m interval. Viewing and querying the depth data means getting data from relevant cells in resolution needed. That makes possible to see data in web mapping services quickly. Same is true about depth contours. The cells are filled automatically from survey areas when new validated data are available. </a:t>
            </a:r>
            <a:endParaRPr lang="et-EE" dirty="0">
              <a:solidFill>
                <a:srgbClr val="002060"/>
              </a:solidFill>
            </a:endParaRPr>
          </a:p>
        </p:txBody>
      </p:sp>
      <p:sp>
        <p:nvSpPr>
          <p:cNvPr id="6" name="Action Button: Home 5">
            <a:hlinkClick r:id="rId2" action="ppaction://hlinksldjump" highlightClick="1"/>
          </p:cNvPr>
          <p:cNvSpPr/>
          <p:nvPr/>
        </p:nvSpPr>
        <p:spPr>
          <a:xfrm>
            <a:off x="11182350" y="6343650"/>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671735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54937" y="6523630"/>
            <a:ext cx="539190" cy="211699"/>
          </a:xfrm>
        </p:spPr>
        <p:txBody>
          <a:bodyPr/>
          <a:lstStyle/>
          <a:p>
            <a:fld id="{F064DC36-A0C0-4772-B772-C4F12A3EAB40}" type="slidenum">
              <a:rPr lang="en-GB" sz="1800" b="1" smtClean="0">
                <a:solidFill>
                  <a:srgbClr val="002060"/>
                </a:solidFill>
              </a:rPr>
              <a:t>24</a:t>
            </a:fld>
            <a:endParaRPr lang="en-GB" sz="1800" b="1" dirty="0">
              <a:solidFill>
                <a:srgbClr val="002060"/>
              </a:solidFill>
            </a:endParaRPr>
          </a:p>
        </p:txBody>
      </p:sp>
      <p:sp>
        <p:nvSpPr>
          <p:cNvPr id="2" name="Rectangle 1"/>
          <p:cNvSpPr/>
          <p:nvPr/>
        </p:nvSpPr>
        <p:spPr>
          <a:xfrm>
            <a:off x="586854" y="1978924"/>
            <a:ext cx="10768083" cy="4879075"/>
          </a:xfrm>
          <a:prstGeom prst="rect">
            <a:avLst/>
          </a:prstGeom>
        </p:spPr>
        <p:txBody>
          <a:bodyPr wrap="square">
            <a:spAutoFit/>
          </a:bodyPr>
          <a:lstStyle/>
          <a:p>
            <a:pPr>
              <a:lnSpc>
                <a:spcPct val="150000"/>
              </a:lnSpc>
              <a:spcAft>
                <a:spcPts val="600"/>
              </a:spcAft>
            </a:pPr>
            <a:r>
              <a:rPr lang="en-GB" b="1" dirty="0">
                <a:solidFill>
                  <a:srgbClr val="002060"/>
                </a:solidFill>
              </a:rPr>
              <a:t>Definitions :</a:t>
            </a:r>
          </a:p>
          <a:p>
            <a:pPr>
              <a:lnSpc>
                <a:spcPct val="150000"/>
              </a:lnSpc>
              <a:spcAft>
                <a:spcPts val="600"/>
              </a:spcAft>
            </a:pPr>
            <a:r>
              <a:rPr lang="et-EE" dirty="0" smtClean="0">
                <a:solidFill>
                  <a:srgbClr val="002060"/>
                </a:solidFill>
              </a:rPr>
              <a:t>1) </a:t>
            </a:r>
            <a:r>
              <a:rPr lang="en-GB" dirty="0" smtClean="0">
                <a:solidFill>
                  <a:srgbClr val="002060"/>
                </a:solidFill>
              </a:rPr>
              <a:t>Defining </a:t>
            </a:r>
            <a:r>
              <a:rPr lang="en-GB" dirty="0">
                <a:solidFill>
                  <a:srgbClr val="002060"/>
                </a:solidFill>
              </a:rPr>
              <a:t>area of interest (the same way as spatial query)</a:t>
            </a:r>
          </a:p>
          <a:p>
            <a:pPr>
              <a:lnSpc>
                <a:spcPct val="150000"/>
              </a:lnSpc>
              <a:spcAft>
                <a:spcPts val="600"/>
              </a:spcAft>
            </a:pPr>
            <a:r>
              <a:rPr lang="et-EE" dirty="0" smtClean="0">
                <a:solidFill>
                  <a:srgbClr val="002060"/>
                </a:solidFill>
              </a:rPr>
              <a:t>2) </a:t>
            </a:r>
            <a:r>
              <a:rPr lang="en-GB" dirty="0" smtClean="0">
                <a:solidFill>
                  <a:srgbClr val="002060"/>
                </a:solidFill>
              </a:rPr>
              <a:t>Defining </a:t>
            </a:r>
            <a:r>
              <a:rPr lang="en-GB" dirty="0">
                <a:solidFill>
                  <a:srgbClr val="002060"/>
                </a:solidFill>
              </a:rPr>
              <a:t>required information type : only depths, only objects or full data (depths,objects,contours)</a:t>
            </a:r>
          </a:p>
          <a:p>
            <a:pPr>
              <a:lnSpc>
                <a:spcPct val="150000"/>
              </a:lnSpc>
              <a:spcAft>
                <a:spcPts val="600"/>
              </a:spcAft>
            </a:pPr>
            <a:r>
              <a:rPr lang="et-EE" dirty="0" smtClean="0">
                <a:solidFill>
                  <a:srgbClr val="002060"/>
                </a:solidFill>
              </a:rPr>
              <a:t>3) </a:t>
            </a:r>
            <a:r>
              <a:rPr lang="en-GB" dirty="0" smtClean="0">
                <a:solidFill>
                  <a:srgbClr val="002060"/>
                </a:solidFill>
              </a:rPr>
              <a:t>Defining </a:t>
            </a:r>
            <a:r>
              <a:rPr lang="en-GB" dirty="0">
                <a:solidFill>
                  <a:srgbClr val="002060"/>
                </a:solidFill>
              </a:rPr>
              <a:t>wanted output format : available formats are </a:t>
            </a:r>
            <a:r>
              <a:rPr lang="en-GB" dirty="0" smtClean="0">
                <a:solidFill>
                  <a:srgbClr val="002060"/>
                </a:solidFill>
              </a:rPr>
              <a:t>S-57</a:t>
            </a:r>
            <a:r>
              <a:rPr lang="en-GB" dirty="0">
                <a:solidFill>
                  <a:srgbClr val="002060"/>
                </a:solidFill>
              </a:rPr>
              <a:t>, DAF (Dkart ASCII format), DXF, Shape, XYZ, KML. Output format depends on previous selection – for example only depths are allowed only into XYZ format.</a:t>
            </a:r>
          </a:p>
          <a:p>
            <a:pPr>
              <a:lnSpc>
                <a:spcPct val="150000"/>
              </a:lnSpc>
              <a:spcAft>
                <a:spcPts val="600"/>
              </a:spcAft>
            </a:pPr>
            <a:r>
              <a:rPr lang="et-EE" dirty="0" smtClean="0">
                <a:solidFill>
                  <a:srgbClr val="002060"/>
                </a:solidFill>
              </a:rPr>
              <a:t>4) </a:t>
            </a:r>
            <a:r>
              <a:rPr lang="en-GB" dirty="0" smtClean="0">
                <a:solidFill>
                  <a:srgbClr val="002060"/>
                </a:solidFill>
              </a:rPr>
              <a:t>Defining </a:t>
            </a:r>
            <a:r>
              <a:rPr lang="en-GB" dirty="0">
                <a:solidFill>
                  <a:srgbClr val="002060"/>
                </a:solidFill>
              </a:rPr>
              <a:t>output scale or depth resolution (if only depths selected) from predefined list.</a:t>
            </a:r>
          </a:p>
          <a:p>
            <a:pPr>
              <a:lnSpc>
                <a:spcPct val="150000"/>
              </a:lnSpc>
              <a:spcAft>
                <a:spcPts val="600"/>
              </a:spcAft>
            </a:pPr>
            <a:r>
              <a:rPr lang="et-EE" dirty="0" smtClean="0">
                <a:solidFill>
                  <a:srgbClr val="002060"/>
                </a:solidFill>
              </a:rPr>
              <a:t>5) </a:t>
            </a:r>
            <a:r>
              <a:rPr lang="en-GB" dirty="0" smtClean="0">
                <a:solidFill>
                  <a:srgbClr val="002060"/>
                </a:solidFill>
              </a:rPr>
              <a:t>Defining </a:t>
            </a:r>
            <a:r>
              <a:rPr lang="en-GB" dirty="0">
                <a:solidFill>
                  <a:srgbClr val="002060"/>
                </a:solidFill>
              </a:rPr>
              <a:t>contour interval : 3 possible ways – one interval, predefined 'cartographic' intervals or intervals from text file.</a:t>
            </a:r>
          </a:p>
          <a:p>
            <a:pPr>
              <a:lnSpc>
                <a:spcPct val="150000"/>
              </a:lnSpc>
              <a:spcAft>
                <a:spcPts val="600"/>
              </a:spcAft>
            </a:pPr>
            <a:r>
              <a:rPr lang="et-EE" dirty="0" smtClean="0">
                <a:solidFill>
                  <a:srgbClr val="002060"/>
                </a:solidFill>
              </a:rPr>
              <a:t>6) </a:t>
            </a:r>
            <a:r>
              <a:rPr lang="en-GB" dirty="0" smtClean="0">
                <a:solidFill>
                  <a:srgbClr val="002060"/>
                </a:solidFill>
              </a:rPr>
              <a:t>Defining </a:t>
            </a:r>
            <a:r>
              <a:rPr lang="en-GB" dirty="0">
                <a:solidFill>
                  <a:srgbClr val="002060"/>
                </a:solidFill>
              </a:rPr>
              <a:t>output coordinate system : currently EPSG:3301 and EPSG:4326 (WGS84 lat/long). Other possibilities are available.</a:t>
            </a:r>
          </a:p>
        </p:txBody>
      </p:sp>
      <p:sp>
        <p:nvSpPr>
          <p:cNvPr id="6" name="Action Button: Home 5">
            <a:hlinkClick r:id="rId2" action="ppaction://hlinksldjump" highlightClick="1"/>
          </p:cNvPr>
          <p:cNvSpPr/>
          <p:nvPr/>
        </p:nvSpPr>
        <p:spPr>
          <a:xfrm>
            <a:off x="11170692" y="6446916"/>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7" name="TextBox 6"/>
          <p:cNvSpPr txBox="1"/>
          <p:nvPr/>
        </p:nvSpPr>
        <p:spPr>
          <a:xfrm>
            <a:off x="0" y="1330144"/>
            <a:ext cx="3958281" cy="369332"/>
          </a:xfrm>
          <a:prstGeom prst="rect">
            <a:avLst/>
          </a:prstGeom>
          <a:solidFill>
            <a:srgbClr val="B8CCEA"/>
          </a:solidFill>
        </p:spPr>
        <p:txBody>
          <a:bodyPr wrap="square" rtlCol="0">
            <a:spAutoFit/>
          </a:bodyPr>
          <a:lstStyle/>
          <a:p>
            <a:r>
              <a:rPr lang="en-GB" b="1" dirty="0" smtClean="0">
                <a:solidFill>
                  <a:srgbClr val="002060"/>
                </a:solidFill>
              </a:rPr>
              <a:t>HIS – ENC compilation – detailed 1</a:t>
            </a:r>
            <a:endParaRPr lang="en-GB" b="1" dirty="0">
              <a:solidFill>
                <a:srgbClr val="002060"/>
              </a:solidFill>
            </a:endParaRPr>
          </a:p>
        </p:txBody>
      </p:sp>
    </p:spTree>
    <p:extLst>
      <p:ext uri="{BB962C8B-B14F-4D97-AF65-F5344CB8AC3E}">
        <p14:creationId xmlns:p14="http://schemas.microsoft.com/office/powerpoint/2010/main" val="2759234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125200" y="6381750"/>
            <a:ext cx="768927" cy="353579"/>
          </a:xfrm>
        </p:spPr>
        <p:txBody>
          <a:bodyPr/>
          <a:lstStyle/>
          <a:p>
            <a:fld id="{F064DC36-A0C0-4772-B772-C4F12A3EAB40}" type="slidenum">
              <a:rPr lang="en-GB" sz="1800" b="1" smtClean="0">
                <a:solidFill>
                  <a:srgbClr val="002060"/>
                </a:solidFill>
              </a:rPr>
              <a:t>25</a:t>
            </a:fld>
            <a:endParaRPr lang="en-GB" sz="1800" b="1" dirty="0">
              <a:solidFill>
                <a:srgbClr val="002060"/>
              </a:solidFill>
            </a:endParaRPr>
          </a:p>
        </p:txBody>
      </p:sp>
      <p:sp>
        <p:nvSpPr>
          <p:cNvPr id="2" name="TextBox 1"/>
          <p:cNvSpPr txBox="1"/>
          <p:nvPr/>
        </p:nvSpPr>
        <p:spPr>
          <a:xfrm>
            <a:off x="736978" y="1849353"/>
            <a:ext cx="10563367" cy="4478149"/>
          </a:xfrm>
          <a:prstGeom prst="rect">
            <a:avLst/>
          </a:prstGeom>
          <a:noFill/>
        </p:spPr>
        <p:txBody>
          <a:bodyPr wrap="square" rtlCol="0">
            <a:spAutoFit/>
          </a:bodyPr>
          <a:lstStyle/>
          <a:p>
            <a:pPr>
              <a:lnSpc>
                <a:spcPct val="150000"/>
              </a:lnSpc>
              <a:spcAft>
                <a:spcPts val="600"/>
              </a:spcAft>
            </a:pPr>
            <a:r>
              <a:rPr lang="en-GB" b="1" dirty="0">
                <a:solidFill>
                  <a:srgbClr val="002060"/>
                </a:solidFill>
              </a:rPr>
              <a:t>Processing :</a:t>
            </a:r>
          </a:p>
          <a:p>
            <a:pPr>
              <a:lnSpc>
                <a:spcPct val="150000"/>
              </a:lnSpc>
              <a:spcAft>
                <a:spcPts val="600"/>
              </a:spcAft>
            </a:pPr>
            <a:r>
              <a:rPr lang="et-EE" dirty="0" smtClean="0">
                <a:solidFill>
                  <a:srgbClr val="002060"/>
                </a:solidFill>
              </a:rPr>
              <a:t>1) </a:t>
            </a:r>
            <a:r>
              <a:rPr lang="en-GB" dirty="0" smtClean="0">
                <a:solidFill>
                  <a:srgbClr val="002060"/>
                </a:solidFill>
              </a:rPr>
              <a:t>After </a:t>
            </a:r>
            <a:r>
              <a:rPr lang="en-GB" dirty="0">
                <a:solidFill>
                  <a:srgbClr val="002060"/>
                </a:solidFill>
              </a:rPr>
              <a:t>definitions the process first analyses defined area – if the area is less than 50 km2 then the depth data will be taken from depth tables for each survey area and contours will be created based on these depths . Generalization of depths will be done according to defined scale/depth resolution. If bigger than 50 km2 then depths and contours are taken from cells. As depths in cells are already stored in different resolutions then no further generalization is needed – depths are selected in defined resolution.  If area is bigger than 8000 km2 then only allowed information type is only depths .</a:t>
            </a:r>
          </a:p>
          <a:p>
            <a:pPr>
              <a:lnSpc>
                <a:spcPct val="150000"/>
              </a:lnSpc>
              <a:spcAft>
                <a:spcPts val="600"/>
              </a:spcAft>
            </a:pPr>
            <a:r>
              <a:rPr lang="en-GB" dirty="0">
                <a:solidFill>
                  <a:srgbClr val="002060"/>
                </a:solidFill>
              </a:rPr>
              <a:t>Such approach makes data access </a:t>
            </a:r>
            <a:r>
              <a:rPr lang="en-GB" sz="1700" b="1" dirty="0">
                <a:solidFill>
                  <a:srgbClr val="002060"/>
                </a:solidFill>
              </a:rPr>
              <a:t>very</a:t>
            </a:r>
            <a:r>
              <a:rPr lang="en-GB" b="1" dirty="0">
                <a:solidFill>
                  <a:srgbClr val="002060"/>
                </a:solidFill>
              </a:rPr>
              <a:t> quick </a:t>
            </a:r>
            <a:r>
              <a:rPr lang="en-GB" dirty="0">
                <a:solidFill>
                  <a:srgbClr val="002060"/>
                </a:solidFill>
              </a:rPr>
              <a:t>– compiling basic map in </a:t>
            </a:r>
            <a:r>
              <a:rPr lang="en-GB" dirty="0" smtClean="0">
                <a:solidFill>
                  <a:srgbClr val="002060"/>
                </a:solidFill>
              </a:rPr>
              <a:t>S-57 </a:t>
            </a:r>
            <a:r>
              <a:rPr lang="en-GB" dirty="0">
                <a:solidFill>
                  <a:srgbClr val="002060"/>
                </a:solidFill>
              </a:rPr>
              <a:t>format in scale 1:100000 from 6000 km2 area from hundreds different survey areas takes just some minutes.</a:t>
            </a:r>
          </a:p>
          <a:p>
            <a:pPr>
              <a:lnSpc>
                <a:spcPct val="150000"/>
              </a:lnSpc>
              <a:spcAft>
                <a:spcPts val="600"/>
              </a:spcAft>
            </a:pPr>
            <a:r>
              <a:rPr lang="en-GB" dirty="0">
                <a:solidFill>
                  <a:srgbClr val="002060"/>
                </a:solidFill>
              </a:rPr>
              <a:t>The area sizes are definable in configuration file</a:t>
            </a:r>
            <a:r>
              <a:rPr lang="en-GB" dirty="0" smtClean="0">
                <a:solidFill>
                  <a:srgbClr val="002060"/>
                </a:solidFill>
              </a:rPr>
              <a:t>.</a:t>
            </a:r>
            <a:endParaRPr lang="en-GB" dirty="0"/>
          </a:p>
        </p:txBody>
      </p:sp>
      <p:sp>
        <p:nvSpPr>
          <p:cNvPr id="6" name="Action Button: Home 5">
            <a:hlinkClick r:id="rId2" action="ppaction://hlinksldjump" highlightClick="1"/>
          </p:cNvPr>
          <p:cNvSpPr/>
          <p:nvPr/>
        </p:nvSpPr>
        <p:spPr>
          <a:xfrm>
            <a:off x="11116100" y="6381750"/>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7" name="TextBox 6"/>
          <p:cNvSpPr txBox="1"/>
          <p:nvPr/>
        </p:nvSpPr>
        <p:spPr>
          <a:xfrm>
            <a:off x="0" y="1330144"/>
            <a:ext cx="3958281" cy="369332"/>
          </a:xfrm>
          <a:prstGeom prst="rect">
            <a:avLst/>
          </a:prstGeom>
          <a:solidFill>
            <a:srgbClr val="B8CCEA"/>
          </a:solidFill>
        </p:spPr>
        <p:txBody>
          <a:bodyPr wrap="square" rtlCol="0">
            <a:spAutoFit/>
          </a:bodyPr>
          <a:lstStyle/>
          <a:p>
            <a:r>
              <a:rPr lang="en-GB" b="1" dirty="0" smtClean="0">
                <a:solidFill>
                  <a:srgbClr val="002060"/>
                </a:solidFill>
              </a:rPr>
              <a:t>HIS – ENC compilation – detailed </a:t>
            </a:r>
            <a:r>
              <a:rPr lang="et-EE" b="1" dirty="0" smtClean="0">
                <a:solidFill>
                  <a:srgbClr val="002060"/>
                </a:solidFill>
              </a:rPr>
              <a:t>2</a:t>
            </a:r>
            <a:endParaRPr lang="en-GB" b="1" dirty="0">
              <a:solidFill>
                <a:srgbClr val="002060"/>
              </a:solidFill>
            </a:endParaRPr>
          </a:p>
        </p:txBody>
      </p:sp>
    </p:spTree>
    <p:extLst>
      <p:ext uri="{BB962C8B-B14F-4D97-AF65-F5344CB8AC3E}">
        <p14:creationId xmlns:p14="http://schemas.microsoft.com/office/powerpoint/2010/main" val="4010900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01400" y="6381750"/>
            <a:ext cx="692727" cy="353579"/>
          </a:xfrm>
        </p:spPr>
        <p:txBody>
          <a:bodyPr/>
          <a:lstStyle/>
          <a:p>
            <a:fld id="{F064DC36-A0C0-4772-B772-C4F12A3EAB40}" type="slidenum">
              <a:rPr lang="en-GB" sz="1800" b="1" smtClean="0">
                <a:solidFill>
                  <a:srgbClr val="002060"/>
                </a:solidFill>
              </a:rPr>
              <a:t>26</a:t>
            </a:fld>
            <a:endParaRPr lang="en-GB" sz="1800" b="1" dirty="0">
              <a:solidFill>
                <a:srgbClr val="002060"/>
              </a:solidFill>
            </a:endParaRPr>
          </a:p>
        </p:txBody>
      </p:sp>
      <p:sp>
        <p:nvSpPr>
          <p:cNvPr id="2" name="TextBox 1"/>
          <p:cNvSpPr txBox="1"/>
          <p:nvPr/>
        </p:nvSpPr>
        <p:spPr>
          <a:xfrm>
            <a:off x="615906" y="1959020"/>
            <a:ext cx="10931857" cy="4308872"/>
          </a:xfrm>
          <a:prstGeom prst="rect">
            <a:avLst/>
          </a:prstGeom>
          <a:noFill/>
        </p:spPr>
        <p:txBody>
          <a:bodyPr wrap="square" rtlCol="0">
            <a:spAutoFit/>
          </a:bodyPr>
          <a:lstStyle/>
          <a:p>
            <a:pPr>
              <a:spcAft>
                <a:spcPts val="600"/>
              </a:spcAft>
            </a:pPr>
            <a:r>
              <a:rPr lang="et-EE" dirty="0" smtClean="0">
                <a:solidFill>
                  <a:srgbClr val="002060"/>
                </a:solidFill>
              </a:rPr>
              <a:t>2) </a:t>
            </a:r>
            <a:r>
              <a:rPr lang="en-GB" dirty="0" smtClean="0">
                <a:solidFill>
                  <a:srgbClr val="002060"/>
                </a:solidFill>
              </a:rPr>
              <a:t>First </a:t>
            </a:r>
            <a:r>
              <a:rPr lang="en-GB" dirty="0">
                <a:solidFill>
                  <a:srgbClr val="002060"/>
                </a:solidFill>
              </a:rPr>
              <a:t>case also triggers analyses of overlaps: depths are taken from overlapping survey areas taking into account survey time and quality </a:t>
            </a:r>
            <a:r>
              <a:rPr lang="en-GB" dirty="0" smtClean="0">
                <a:solidFill>
                  <a:srgbClr val="002060"/>
                </a:solidFill>
              </a:rPr>
              <a:t>(</a:t>
            </a:r>
            <a:r>
              <a:rPr lang="et-EE" dirty="0" smtClean="0">
                <a:solidFill>
                  <a:srgbClr val="002060"/>
                </a:solidFill>
              </a:rPr>
              <a:t>IHO</a:t>
            </a:r>
            <a:r>
              <a:rPr lang="en-GB" dirty="0" smtClean="0">
                <a:solidFill>
                  <a:srgbClr val="002060"/>
                </a:solidFill>
              </a:rPr>
              <a:t>_S44 </a:t>
            </a:r>
            <a:r>
              <a:rPr lang="en-GB" dirty="0">
                <a:solidFill>
                  <a:srgbClr val="002060"/>
                </a:solidFill>
              </a:rPr>
              <a:t>class). Second case does not need such analysis as the cells are already filled in this way.</a:t>
            </a:r>
          </a:p>
          <a:p>
            <a:pPr>
              <a:spcAft>
                <a:spcPts val="600"/>
              </a:spcAft>
            </a:pPr>
            <a:r>
              <a:rPr lang="en-GB" dirty="0" smtClean="0">
                <a:solidFill>
                  <a:srgbClr val="002060"/>
                </a:solidFill>
              </a:rPr>
              <a:t>S-57 </a:t>
            </a:r>
            <a:r>
              <a:rPr lang="en-GB" dirty="0">
                <a:solidFill>
                  <a:srgbClr val="002060"/>
                </a:solidFill>
              </a:rPr>
              <a:t>and DAF formats will need analysis of overlapping survey areas anyway as the required </a:t>
            </a:r>
            <a:r>
              <a:rPr lang="en-GB" dirty="0" smtClean="0">
                <a:solidFill>
                  <a:srgbClr val="002060"/>
                </a:solidFill>
              </a:rPr>
              <a:t>meta-objects </a:t>
            </a:r>
            <a:r>
              <a:rPr lang="en-GB" dirty="0">
                <a:solidFill>
                  <a:srgbClr val="002060"/>
                </a:solidFill>
              </a:rPr>
              <a:t>(like MQUAL) need this.</a:t>
            </a:r>
          </a:p>
          <a:p>
            <a:pPr>
              <a:spcAft>
                <a:spcPts val="600"/>
              </a:spcAft>
            </a:pPr>
            <a:r>
              <a:rPr lang="en-GB" dirty="0">
                <a:solidFill>
                  <a:srgbClr val="002060"/>
                </a:solidFill>
              </a:rPr>
              <a:t>c. Next process selects depths from tables or cells according to defined area and generalizes them into output scale if needed.</a:t>
            </a:r>
          </a:p>
          <a:p>
            <a:pPr>
              <a:spcAft>
                <a:spcPts val="600"/>
              </a:spcAft>
            </a:pPr>
            <a:r>
              <a:rPr lang="et-EE" dirty="0" smtClean="0">
                <a:solidFill>
                  <a:srgbClr val="002060"/>
                </a:solidFill>
              </a:rPr>
              <a:t>3) </a:t>
            </a:r>
            <a:r>
              <a:rPr lang="en-GB" dirty="0" smtClean="0">
                <a:solidFill>
                  <a:srgbClr val="002060"/>
                </a:solidFill>
              </a:rPr>
              <a:t>Then </a:t>
            </a:r>
            <a:r>
              <a:rPr lang="en-GB" dirty="0">
                <a:solidFill>
                  <a:srgbClr val="002060"/>
                </a:solidFill>
              </a:rPr>
              <a:t>contours will be generated or selected if it was wanted.</a:t>
            </a:r>
          </a:p>
          <a:p>
            <a:pPr>
              <a:spcAft>
                <a:spcPts val="600"/>
              </a:spcAft>
            </a:pPr>
            <a:r>
              <a:rPr lang="et-EE" dirty="0" smtClean="0">
                <a:solidFill>
                  <a:srgbClr val="002060"/>
                </a:solidFill>
              </a:rPr>
              <a:t>4)</a:t>
            </a:r>
            <a:r>
              <a:rPr lang="en-GB" dirty="0" smtClean="0">
                <a:solidFill>
                  <a:srgbClr val="002060"/>
                </a:solidFill>
              </a:rPr>
              <a:t> </a:t>
            </a:r>
            <a:r>
              <a:rPr lang="en-GB" dirty="0">
                <a:solidFill>
                  <a:srgbClr val="002060"/>
                </a:solidFill>
              </a:rPr>
              <a:t>Selection of underwater objects if wanted.</a:t>
            </a:r>
          </a:p>
          <a:p>
            <a:pPr>
              <a:spcAft>
                <a:spcPts val="1200"/>
              </a:spcAft>
            </a:pPr>
            <a:r>
              <a:rPr lang="et-EE" dirty="0" smtClean="0">
                <a:solidFill>
                  <a:srgbClr val="002060"/>
                </a:solidFill>
              </a:rPr>
              <a:t>5) </a:t>
            </a:r>
            <a:r>
              <a:rPr lang="en-GB" dirty="0" smtClean="0">
                <a:solidFill>
                  <a:srgbClr val="002060"/>
                </a:solidFill>
              </a:rPr>
              <a:t>Finally </a:t>
            </a:r>
            <a:r>
              <a:rPr lang="en-GB" dirty="0">
                <a:solidFill>
                  <a:srgbClr val="002060"/>
                </a:solidFill>
              </a:rPr>
              <a:t>all these data will be written into selected output data format and download link will be sent to </a:t>
            </a:r>
            <a:r>
              <a:rPr lang="en-GB" dirty="0" smtClean="0">
                <a:solidFill>
                  <a:srgbClr val="002060"/>
                </a:solidFill>
              </a:rPr>
              <a:t>user.</a:t>
            </a:r>
            <a:endParaRPr lang="et-EE" dirty="0" smtClean="0">
              <a:solidFill>
                <a:srgbClr val="002060"/>
              </a:solidFill>
            </a:endParaRPr>
          </a:p>
          <a:p>
            <a:pPr>
              <a:spcAft>
                <a:spcPts val="600"/>
              </a:spcAft>
            </a:pPr>
            <a:r>
              <a:rPr lang="en-GB" dirty="0" smtClean="0">
                <a:solidFill>
                  <a:srgbClr val="002060"/>
                </a:solidFill>
              </a:rPr>
              <a:t>The </a:t>
            </a:r>
            <a:r>
              <a:rPr lang="en-GB" dirty="0">
                <a:solidFill>
                  <a:srgbClr val="002060"/>
                </a:solidFill>
              </a:rPr>
              <a:t>whole process is logged, temporary files and log files are stored in special folder. This folder is cleaned once a week.</a:t>
            </a:r>
          </a:p>
          <a:p>
            <a:pPr>
              <a:spcAft>
                <a:spcPts val="600"/>
              </a:spcAft>
            </a:pPr>
            <a:r>
              <a:rPr lang="en-GB" dirty="0">
                <a:solidFill>
                  <a:srgbClr val="002060"/>
                </a:solidFill>
              </a:rPr>
              <a:t>Brief log about user activities is also kept in database (tables 'stat user', 'stat user info', 'stat user plan</a:t>
            </a:r>
            <a:r>
              <a:rPr lang="en-GB" dirty="0" smtClean="0">
                <a:solidFill>
                  <a:srgbClr val="002060"/>
                </a:solidFill>
              </a:rPr>
              <a:t>')</a:t>
            </a:r>
            <a:endParaRPr lang="en-GB" dirty="0"/>
          </a:p>
        </p:txBody>
      </p:sp>
      <p:sp>
        <p:nvSpPr>
          <p:cNvPr id="6" name="Action Button: Home 5">
            <a:hlinkClick r:id="rId2" action="ppaction://hlinksldjump" highlightClick="1"/>
          </p:cNvPr>
          <p:cNvSpPr/>
          <p:nvPr/>
        </p:nvSpPr>
        <p:spPr>
          <a:xfrm>
            <a:off x="11179274" y="6381750"/>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8" name="TextBox 7"/>
          <p:cNvSpPr txBox="1"/>
          <p:nvPr/>
        </p:nvSpPr>
        <p:spPr>
          <a:xfrm>
            <a:off x="0" y="1330144"/>
            <a:ext cx="3958281" cy="369332"/>
          </a:xfrm>
          <a:prstGeom prst="rect">
            <a:avLst/>
          </a:prstGeom>
          <a:solidFill>
            <a:srgbClr val="B8CCEA"/>
          </a:solidFill>
        </p:spPr>
        <p:txBody>
          <a:bodyPr wrap="square" rtlCol="0">
            <a:spAutoFit/>
          </a:bodyPr>
          <a:lstStyle/>
          <a:p>
            <a:r>
              <a:rPr lang="en-GB" b="1" dirty="0" smtClean="0">
                <a:solidFill>
                  <a:srgbClr val="002060"/>
                </a:solidFill>
              </a:rPr>
              <a:t>HIS – ENC compilation – detailed </a:t>
            </a:r>
            <a:r>
              <a:rPr lang="et-EE" b="1" dirty="0" smtClean="0">
                <a:solidFill>
                  <a:srgbClr val="002060"/>
                </a:solidFill>
              </a:rPr>
              <a:t>3</a:t>
            </a:r>
            <a:endParaRPr lang="en-GB" b="1" dirty="0">
              <a:solidFill>
                <a:srgbClr val="002060"/>
              </a:solidFill>
            </a:endParaRPr>
          </a:p>
        </p:txBody>
      </p:sp>
    </p:spTree>
    <p:extLst>
      <p:ext uri="{BB962C8B-B14F-4D97-AF65-F5344CB8AC3E}">
        <p14:creationId xmlns:p14="http://schemas.microsoft.com/office/powerpoint/2010/main" val="7807669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45755" y="6428096"/>
            <a:ext cx="648372" cy="307233"/>
          </a:xfrm>
        </p:spPr>
        <p:txBody>
          <a:bodyPr/>
          <a:lstStyle/>
          <a:p>
            <a:fld id="{F064DC36-A0C0-4772-B772-C4F12A3EAB40}" type="slidenum">
              <a:rPr lang="en-GB" sz="1800" b="1" smtClean="0">
                <a:solidFill>
                  <a:srgbClr val="002060"/>
                </a:solidFill>
              </a:rPr>
              <a:t>27</a:t>
            </a:fld>
            <a:endParaRPr lang="en-GB" sz="1800" b="1" dirty="0">
              <a:solidFill>
                <a:srgbClr val="002060"/>
              </a:solidFill>
            </a:endParaRPr>
          </a:p>
        </p:txBody>
      </p:sp>
      <p:sp>
        <p:nvSpPr>
          <p:cNvPr id="7" name="Rectangle 6">
            <a:hlinkClick r:id="rId3" action="ppaction://hlinksldjump"/>
          </p:cNvPr>
          <p:cNvSpPr/>
          <p:nvPr/>
        </p:nvSpPr>
        <p:spPr>
          <a:xfrm>
            <a:off x="0" y="1283367"/>
            <a:ext cx="4351868" cy="565065"/>
          </a:xfrm>
          <a:prstGeom prst="rect">
            <a:avLst/>
          </a:prstGeom>
          <a:solidFill>
            <a:srgbClr val="2141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p:cNvSpPr txBox="1"/>
          <p:nvPr/>
        </p:nvSpPr>
        <p:spPr>
          <a:xfrm>
            <a:off x="156519" y="1381232"/>
            <a:ext cx="3958281" cy="369332"/>
          </a:xfrm>
          <a:prstGeom prst="rect">
            <a:avLst/>
          </a:prstGeom>
          <a:solidFill>
            <a:srgbClr val="214172"/>
          </a:solidFill>
        </p:spPr>
        <p:txBody>
          <a:bodyPr wrap="square" rtlCol="0">
            <a:spAutoFit/>
          </a:bodyPr>
          <a:lstStyle/>
          <a:p>
            <a:r>
              <a:rPr lang="en-GB" b="1" dirty="0" smtClean="0">
                <a:solidFill>
                  <a:srgbClr val="FFFF99"/>
                </a:solidFill>
              </a:rPr>
              <a:t>HIS –  Administration and technology</a:t>
            </a:r>
            <a:endParaRPr lang="en-GB" b="1" dirty="0">
              <a:solidFill>
                <a:srgbClr val="FFFF99"/>
              </a:solidFill>
            </a:endParaRPr>
          </a:p>
        </p:txBody>
      </p:sp>
      <p:sp>
        <p:nvSpPr>
          <p:cNvPr id="10" name="Action Button: Home 9">
            <a:hlinkClick r:id="rId4" action="ppaction://hlinksldjump" highlightClick="1"/>
          </p:cNvPr>
          <p:cNvSpPr/>
          <p:nvPr/>
        </p:nvSpPr>
        <p:spPr>
          <a:xfrm>
            <a:off x="11201452" y="6399149"/>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2" name="TextBox 11"/>
          <p:cNvSpPr txBox="1"/>
          <p:nvPr/>
        </p:nvSpPr>
        <p:spPr>
          <a:xfrm>
            <a:off x="733766" y="3232613"/>
            <a:ext cx="4289084" cy="2816156"/>
          </a:xfrm>
          <a:prstGeom prst="rect">
            <a:avLst/>
          </a:prstGeom>
          <a:noFill/>
        </p:spPr>
        <p:txBody>
          <a:bodyPr wrap="square" rtlCol="0">
            <a:spAutoFit/>
          </a:bodyPr>
          <a:lstStyle/>
          <a:p>
            <a:pPr>
              <a:lnSpc>
                <a:spcPct val="150000"/>
              </a:lnSpc>
              <a:spcBef>
                <a:spcPts val="1200"/>
              </a:spcBef>
              <a:spcAft>
                <a:spcPts val="1200"/>
              </a:spcAft>
            </a:pPr>
            <a:r>
              <a:rPr lang="en-GB" dirty="0" smtClean="0">
                <a:solidFill>
                  <a:srgbClr val="002060"/>
                </a:solidFill>
              </a:rPr>
              <a:t>The main activities are </a:t>
            </a:r>
            <a:r>
              <a:rPr lang="en-GB" b="1" dirty="0" smtClean="0">
                <a:solidFill>
                  <a:srgbClr val="002060"/>
                </a:solidFill>
              </a:rPr>
              <a:t>logged </a:t>
            </a:r>
            <a:br>
              <a:rPr lang="en-GB" b="1" dirty="0" smtClean="0">
                <a:solidFill>
                  <a:srgbClr val="002060"/>
                </a:solidFill>
              </a:rPr>
            </a:br>
            <a:r>
              <a:rPr lang="en-GB" dirty="0" smtClean="0">
                <a:solidFill>
                  <a:srgbClr val="002060"/>
                </a:solidFill>
              </a:rPr>
              <a:t>both for system and each user separately.</a:t>
            </a:r>
          </a:p>
          <a:p>
            <a:pPr>
              <a:lnSpc>
                <a:spcPct val="150000"/>
              </a:lnSpc>
              <a:spcBef>
                <a:spcPts val="600"/>
              </a:spcBef>
              <a:spcAft>
                <a:spcPts val="600"/>
              </a:spcAft>
            </a:pPr>
            <a:r>
              <a:rPr lang="en-GB" dirty="0" smtClean="0">
                <a:solidFill>
                  <a:srgbClr val="002060"/>
                </a:solidFill>
              </a:rPr>
              <a:t>Any change in main database is automatically reflected in</a:t>
            </a:r>
            <a:r>
              <a:rPr lang="en-GB" b="1" dirty="0" smtClean="0">
                <a:solidFill>
                  <a:srgbClr val="002060"/>
                </a:solidFill>
              </a:rPr>
              <a:t> backup </a:t>
            </a:r>
            <a:r>
              <a:rPr lang="en-GB" dirty="0" smtClean="0">
                <a:solidFill>
                  <a:srgbClr val="002060"/>
                </a:solidFill>
              </a:rPr>
              <a:t>database. </a:t>
            </a:r>
            <a:br>
              <a:rPr lang="en-GB" dirty="0" smtClean="0">
                <a:solidFill>
                  <a:srgbClr val="002060"/>
                </a:solidFill>
              </a:rPr>
            </a:br>
            <a:r>
              <a:rPr lang="en-GB" dirty="0" smtClean="0">
                <a:solidFill>
                  <a:srgbClr val="002060"/>
                </a:solidFill>
              </a:rPr>
              <a:t>In addition, raw data and system are backed up daily.</a:t>
            </a:r>
            <a:endParaRPr lang="en-GB" dirty="0">
              <a:solidFill>
                <a:srgbClr val="002060"/>
              </a:solidFill>
            </a:endParaRPr>
          </a:p>
        </p:txBody>
      </p:sp>
      <p:sp>
        <p:nvSpPr>
          <p:cNvPr id="14" name="TextBox 13"/>
          <p:cNvSpPr txBox="1"/>
          <p:nvPr/>
        </p:nvSpPr>
        <p:spPr>
          <a:xfrm>
            <a:off x="733766" y="2634652"/>
            <a:ext cx="4403384" cy="374461"/>
          </a:xfrm>
          <a:prstGeom prst="rect">
            <a:avLst/>
          </a:prstGeom>
          <a:noFill/>
        </p:spPr>
        <p:txBody>
          <a:bodyPr wrap="square" rtlCol="0">
            <a:spAutoFit/>
          </a:bodyPr>
          <a:lstStyle/>
          <a:p>
            <a:pPr>
              <a:lnSpc>
                <a:spcPts val="2160"/>
              </a:lnSpc>
            </a:pPr>
            <a:r>
              <a:rPr lang="en-GB" dirty="0" smtClean="0">
                <a:solidFill>
                  <a:srgbClr val="002060"/>
                </a:solidFill>
              </a:rPr>
              <a:t>The system can be </a:t>
            </a:r>
            <a:r>
              <a:rPr lang="en-GB" b="1" dirty="0" smtClean="0">
                <a:solidFill>
                  <a:srgbClr val="002060"/>
                </a:solidFill>
              </a:rPr>
              <a:t>administered </a:t>
            </a:r>
            <a:r>
              <a:rPr lang="en-GB" dirty="0" smtClean="0">
                <a:solidFill>
                  <a:srgbClr val="002060"/>
                </a:solidFill>
              </a:rPr>
              <a:t>remotely.</a:t>
            </a:r>
          </a:p>
        </p:txBody>
      </p:sp>
      <p:sp>
        <p:nvSpPr>
          <p:cNvPr id="9" name="TextBox 8"/>
          <p:cNvSpPr txBox="1"/>
          <p:nvPr/>
        </p:nvSpPr>
        <p:spPr>
          <a:xfrm>
            <a:off x="6109182" y="3232613"/>
            <a:ext cx="4342918" cy="2067233"/>
          </a:xfrm>
          <a:prstGeom prst="rect">
            <a:avLst/>
          </a:prstGeom>
          <a:noFill/>
        </p:spPr>
        <p:txBody>
          <a:bodyPr wrap="square" rtlCol="0">
            <a:spAutoFit/>
          </a:bodyPr>
          <a:lstStyle/>
          <a:p>
            <a:pPr>
              <a:lnSpc>
                <a:spcPts val="2160"/>
              </a:lnSpc>
            </a:pPr>
            <a:r>
              <a:rPr lang="en-GB" b="1" dirty="0" smtClean="0">
                <a:solidFill>
                  <a:srgbClr val="002060"/>
                </a:solidFill>
              </a:rPr>
              <a:t>Base software</a:t>
            </a:r>
          </a:p>
          <a:p>
            <a:pPr marL="177800" indent="-177800">
              <a:lnSpc>
                <a:spcPts val="2200"/>
              </a:lnSpc>
              <a:buFont typeface="Arial" panose="020B0604020202020204" pitchFamily="34" charset="0"/>
              <a:buChar char="•"/>
            </a:pPr>
            <a:r>
              <a:rPr lang="en-GB" dirty="0" smtClean="0">
                <a:solidFill>
                  <a:srgbClr val="002060"/>
                </a:solidFill>
              </a:rPr>
              <a:t>Fedora core 64-bit </a:t>
            </a:r>
            <a:r>
              <a:rPr lang="et-EE" dirty="0" smtClean="0">
                <a:solidFill>
                  <a:srgbClr val="002060"/>
                </a:solidFill>
              </a:rPr>
              <a:t>L</a:t>
            </a:r>
            <a:r>
              <a:rPr lang="en-GB" dirty="0" err="1" smtClean="0">
                <a:solidFill>
                  <a:srgbClr val="002060"/>
                </a:solidFill>
              </a:rPr>
              <a:t>inux</a:t>
            </a:r>
            <a:endParaRPr lang="en-GB" dirty="0" smtClean="0">
              <a:solidFill>
                <a:srgbClr val="002060"/>
              </a:solidFill>
            </a:endParaRPr>
          </a:p>
          <a:p>
            <a:pPr marL="177800" indent="-177800">
              <a:lnSpc>
                <a:spcPts val="2200"/>
              </a:lnSpc>
              <a:buFont typeface="Arial" panose="020B0604020202020204" pitchFamily="34" charset="0"/>
              <a:buChar char="•"/>
            </a:pPr>
            <a:r>
              <a:rPr lang="en-GB" dirty="0" smtClean="0">
                <a:solidFill>
                  <a:srgbClr val="002060"/>
                </a:solidFill>
              </a:rPr>
              <a:t>PostgreSQL and </a:t>
            </a:r>
            <a:r>
              <a:rPr lang="en-GB" dirty="0" err="1" smtClean="0">
                <a:solidFill>
                  <a:srgbClr val="002060"/>
                </a:solidFill>
              </a:rPr>
              <a:t>PostGIS</a:t>
            </a:r>
            <a:r>
              <a:rPr lang="en-GB" dirty="0" smtClean="0">
                <a:solidFill>
                  <a:srgbClr val="002060"/>
                </a:solidFill>
              </a:rPr>
              <a:t> </a:t>
            </a:r>
          </a:p>
          <a:p>
            <a:pPr marL="177800" indent="-177800">
              <a:lnSpc>
                <a:spcPts val="2200"/>
              </a:lnSpc>
              <a:buFont typeface="Arial" panose="020B0604020202020204" pitchFamily="34" charset="0"/>
              <a:buChar char="•"/>
            </a:pPr>
            <a:r>
              <a:rPr lang="en-GB" dirty="0" smtClean="0">
                <a:solidFill>
                  <a:srgbClr val="002060"/>
                </a:solidFill>
              </a:rPr>
              <a:t>F</a:t>
            </a:r>
            <a:r>
              <a:rPr lang="et-EE" dirty="0" smtClean="0">
                <a:solidFill>
                  <a:srgbClr val="002060"/>
                </a:solidFill>
              </a:rPr>
              <a:t>-O</a:t>
            </a:r>
            <a:r>
              <a:rPr lang="en-GB" dirty="0" smtClean="0">
                <a:solidFill>
                  <a:srgbClr val="002060"/>
                </a:solidFill>
              </a:rPr>
              <a:t>pen</a:t>
            </a:r>
            <a:r>
              <a:rPr lang="et-EE" dirty="0" smtClean="0">
                <a:solidFill>
                  <a:srgbClr val="002060"/>
                </a:solidFill>
              </a:rPr>
              <a:t> </a:t>
            </a:r>
            <a:r>
              <a:rPr lang="et-EE" dirty="0" err="1" smtClean="0">
                <a:solidFill>
                  <a:srgbClr val="002060"/>
                </a:solidFill>
              </a:rPr>
              <a:t>map</a:t>
            </a:r>
            <a:r>
              <a:rPr lang="en-GB" dirty="0" smtClean="0">
                <a:solidFill>
                  <a:srgbClr val="002060"/>
                </a:solidFill>
              </a:rPr>
              <a:t>server (</a:t>
            </a:r>
            <a:r>
              <a:rPr lang="et-EE" dirty="0" err="1" smtClean="0">
                <a:solidFill>
                  <a:srgbClr val="002060"/>
                </a:solidFill>
              </a:rPr>
              <a:t>serves</a:t>
            </a:r>
            <a:r>
              <a:rPr lang="et-EE" dirty="0" smtClean="0">
                <a:solidFill>
                  <a:srgbClr val="002060"/>
                </a:solidFill>
              </a:rPr>
              <a:t> </a:t>
            </a:r>
            <a:r>
              <a:rPr lang="en-GB" dirty="0" smtClean="0">
                <a:solidFill>
                  <a:srgbClr val="002060"/>
                </a:solidFill>
              </a:rPr>
              <a:t>WMS/</a:t>
            </a:r>
            <a:r>
              <a:rPr lang="en-GB" dirty="0" err="1" smtClean="0">
                <a:solidFill>
                  <a:srgbClr val="002060"/>
                </a:solidFill>
              </a:rPr>
              <a:t>WFS</a:t>
            </a:r>
            <a:r>
              <a:rPr lang="en-GB" dirty="0" smtClean="0">
                <a:solidFill>
                  <a:srgbClr val="002060"/>
                </a:solidFill>
              </a:rPr>
              <a:t>)</a:t>
            </a:r>
          </a:p>
          <a:p>
            <a:pPr marL="177800" indent="-177800">
              <a:lnSpc>
                <a:spcPts val="2200"/>
              </a:lnSpc>
              <a:buFont typeface="Arial" panose="020B0604020202020204" pitchFamily="34" charset="0"/>
              <a:buChar char="•"/>
            </a:pPr>
            <a:r>
              <a:rPr lang="en-GB" dirty="0" smtClean="0">
                <a:solidFill>
                  <a:srgbClr val="002060"/>
                </a:solidFill>
              </a:rPr>
              <a:t>Apache Tomcat </a:t>
            </a:r>
          </a:p>
          <a:p>
            <a:pPr marL="177800" indent="-177800">
              <a:lnSpc>
                <a:spcPts val="2200"/>
              </a:lnSpc>
              <a:buFont typeface="Arial" panose="020B0604020202020204" pitchFamily="34" charset="0"/>
              <a:buChar char="•"/>
            </a:pPr>
            <a:r>
              <a:rPr lang="en-GB" dirty="0" smtClean="0">
                <a:solidFill>
                  <a:srgbClr val="002060"/>
                </a:solidFill>
              </a:rPr>
              <a:t>GMT </a:t>
            </a:r>
            <a:endParaRPr lang="et-EE" dirty="0" smtClean="0">
              <a:solidFill>
                <a:srgbClr val="002060"/>
              </a:solidFill>
            </a:endParaRPr>
          </a:p>
          <a:p>
            <a:pPr marL="177800" indent="-177800">
              <a:lnSpc>
                <a:spcPts val="2200"/>
              </a:lnSpc>
              <a:buFont typeface="Arial" panose="020B0604020202020204" pitchFamily="34" charset="0"/>
              <a:buChar char="•"/>
            </a:pPr>
            <a:r>
              <a:rPr lang="en-GB" dirty="0" smtClean="0">
                <a:solidFill>
                  <a:srgbClr val="002060"/>
                </a:solidFill>
              </a:rPr>
              <a:t>JTS (Jump Topological Suite)</a:t>
            </a:r>
            <a:r>
              <a:rPr lang="en-GB" dirty="0">
                <a:solidFill>
                  <a:srgbClr val="002060"/>
                </a:solidFill>
              </a:rPr>
              <a:t> </a:t>
            </a:r>
          </a:p>
        </p:txBody>
      </p:sp>
      <p:sp>
        <p:nvSpPr>
          <p:cNvPr id="11" name="TextBox 10"/>
          <p:cNvSpPr txBox="1"/>
          <p:nvPr/>
        </p:nvSpPr>
        <p:spPr>
          <a:xfrm>
            <a:off x="6109182" y="5455000"/>
            <a:ext cx="3490035" cy="938719"/>
          </a:xfrm>
          <a:prstGeom prst="rect">
            <a:avLst/>
          </a:prstGeom>
          <a:noFill/>
        </p:spPr>
        <p:txBody>
          <a:bodyPr wrap="square" rtlCol="0">
            <a:spAutoFit/>
          </a:bodyPr>
          <a:lstStyle/>
          <a:p>
            <a:pPr>
              <a:lnSpc>
                <a:spcPts val="2160"/>
              </a:lnSpc>
            </a:pPr>
            <a:r>
              <a:rPr lang="en-GB" dirty="0" smtClean="0">
                <a:solidFill>
                  <a:srgbClr val="002060"/>
                </a:solidFill>
              </a:rPr>
              <a:t>In Estonia the main server requires </a:t>
            </a:r>
            <a:br>
              <a:rPr lang="en-GB" dirty="0" smtClean="0">
                <a:solidFill>
                  <a:srgbClr val="002060"/>
                </a:solidFill>
              </a:rPr>
            </a:br>
            <a:r>
              <a:rPr lang="en-GB" dirty="0" smtClean="0">
                <a:solidFill>
                  <a:srgbClr val="002060"/>
                </a:solidFill>
              </a:rPr>
              <a:t>5 TB of disk space and </a:t>
            </a:r>
            <a:br>
              <a:rPr lang="en-GB" dirty="0" smtClean="0">
                <a:solidFill>
                  <a:srgbClr val="002060"/>
                </a:solidFill>
              </a:rPr>
            </a:br>
            <a:r>
              <a:rPr lang="en-GB" dirty="0" smtClean="0">
                <a:solidFill>
                  <a:srgbClr val="002060"/>
                </a:solidFill>
              </a:rPr>
              <a:t>70 GB RAM with two CPU-s.</a:t>
            </a:r>
            <a:endParaRPr lang="en-GB" dirty="0"/>
          </a:p>
        </p:txBody>
      </p:sp>
      <p:sp>
        <p:nvSpPr>
          <p:cNvPr id="3" name="Rectangle 2"/>
          <p:cNvSpPr/>
          <p:nvPr/>
        </p:nvSpPr>
        <p:spPr>
          <a:xfrm>
            <a:off x="6109183" y="1856613"/>
            <a:ext cx="4609618" cy="1220847"/>
          </a:xfrm>
          <a:prstGeom prst="rect">
            <a:avLst/>
          </a:prstGeom>
        </p:spPr>
        <p:txBody>
          <a:bodyPr wrap="square">
            <a:spAutoFit/>
          </a:bodyPr>
          <a:lstStyle/>
          <a:p>
            <a:pPr>
              <a:lnSpc>
                <a:spcPts val="2200"/>
              </a:lnSpc>
            </a:pPr>
            <a:r>
              <a:rPr lang="en-GB" b="1" dirty="0" smtClean="0">
                <a:solidFill>
                  <a:srgbClr val="002060"/>
                </a:solidFill>
              </a:rPr>
              <a:t>Application</a:t>
            </a:r>
          </a:p>
          <a:p>
            <a:pPr>
              <a:lnSpc>
                <a:spcPts val="2200"/>
              </a:lnSpc>
            </a:pPr>
            <a:r>
              <a:rPr lang="en-GB" dirty="0" smtClean="0">
                <a:solidFill>
                  <a:srgbClr val="002060"/>
                </a:solidFill>
              </a:rPr>
              <a:t>is written in Java. </a:t>
            </a:r>
          </a:p>
          <a:p>
            <a:pPr>
              <a:lnSpc>
                <a:spcPts val="2200"/>
              </a:lnSpc>
            </a:pPr>
            <a:r>
              <a:rPr lang="et-EE" dirty="0" err="1" smtClean="0">
                <a:solidFill>
                  <a:srgbClr val="002060"/>
                </a:solidFill>
              </a:rPr>
              <a:t>Frontend</a:t>
            </a:r>
            <a:r>
              <a:rPr lang="et-EE" dirty="0" smtClean="0">
                <a:solidFill>
                  <a:srgbClr val="002060"/>
                </a:solidFill>
              </a:rPr>
              <a:t> </a:t>
            </a:r>
            <a:r>
              <a:rPr lang="et-EE" dirty="0" err="1" smtClean="0">
                <a:solidFill>
                  <a:srgbClr val="002060"/>
                </a:solidFill>
              </a:rPr>
              <a:t>is</a:t>
            </a:r>
            <a:r>
              <a:rPr lang="et-EE" dirty="0" smtClean="0">
                <a:solidFill>
                  <a:srgbClr val="002060"/>
                </a:solidFill>
              </a:rPr>
              <a:t> </a:t>
            </a:r>
            <a:r>
              <a:rPr lang="en-GB" dirty="0" smtClean="0">
                <a:solidFill>
                  <a:srgbClr val="002060"/>
                </a:solidFill>
              </a:rPr>
              <a:t>HTML generated by XSL conversion</a:t>
            </a:r>
            <a:r>
              <a:rPr lang="et-EE" dirty="0" smtClean="0">
                <a:solidFill>
                  <a:srgbClr val="002060"/>
                </a:solidFill>
              </a:rPr>
              <a:t/>
            </a:r>
            <a:br>
              <a:rPr lang="et-EE" dirty="0" smtClean="0">
                <a:solidFill>
                  <a:srgbClr val="002060"/>
                </a:solidFill>
              </a:rPr>
            </a:br>
            <a:r>
              <a:rPr lang="et-EE" dirty="0" smtClean="0">
                <a:solidFill>
                  <a:srgbClr val="002060"/>
                </a:solidFill>
              </a:rPr>
              <a:t>and </a:t>
            </a:r>
            <a:r>
              <a:rPr lang="et-EE" dirty="0" err="1" smtClean="0">
                <a:solidFill>
                  <a:srgbClr val="002060"/>
                </a:solidFill>
              </a:rPr>
              <a:t>JavaScript</a:t>
            </a:r>
            <a:r>
              <a:rPr lang="et-EE" dirty="0" smtClean="0">
                <a:solidFill>
                  <a:srgbClr val="002060"/>
                </a:solidFill>
              </a:rPr>
              <a:t>.</a:t>
            </a:r>
            <a:r>
              <a:rPr lang="en-GB" dirty="0" smtClean="0">
                <a:solidFill>
                  <a:srgbClr val="002060"/>
                </a:solidFill>
              </a:rPr>
              <a:t> </a:t>
            </a:r>
            <a:endParaRPr lang="en-GB" dirty="0"/>
          </a:p>
        </p:txBody>
      </p:sp>
    </p:spTree>
    <p:extLst>
      <p:ext uri="{BB962C8B-B14F-4D97-AF65-F5344CB8AC3E}">
        <p14:creationId xmlns:p14="http://schemas.microsoft.com/office/powerpoint/2010/main" val="8724139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04812" y="6537278"/>
            <a:ext cx="689315" cy="198051"/>
          </a:xfrm>
        </p:spPr>
        <p:txBody>
          <a:bodyPr/>
          <a:lstStyle/>
          <a:p>
            <a:fld id="{F064DC36-A0C0-4772-B772-C4F12A3EAB40}" type="slidenum">
              <a:rPr lang="en-GB" sz="1800" b="1" smtClean="0">
                <a:solidFill>
                  <a:srgbClr val="002060"/>
                </a:solidFill>
              </a:rPr>
              <a:t>28</a:t>
            </a:fld>
            <a:endParaRPr lang="en-GB" sz="1800" b="1" dirty="0">
              <a:solidFill>
                <a:srgbClr val="002060"/>
              </a:solidFill>
            </a:endParaRPr>
          </a:p>
        </p:txBody>
      </p:sp>
      <p:sp>
        <p:nvSpPr>
          <p:cNvPr id="5" name="Rectangle 4">
            <a:hlinkClick r:id="rId2" action="ppaction://hlinksldjump"/>
          </p:cNvPr>
          <p:cNvSpPr/>
          <p:nvPr/>
        </p:nvSpPr>
        <p:spPr>
          <a:xfrm>
            <a:off x="0" y="1283367"/>
            <a:ext cx="4351868" cy="565065"/>
          </a:xfrm>
          <a:prstGeom prst="rect">
            <a:avLst/>
          </a:prstGeom>
          <a:solidFill>
            <a:srgbClr val="2141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56519" y="1381232"/>
            <a:ext cx="3958281" cy="369332"/>
          </a:xfrm>
          <a:prstGeom prst="rect">
            <a:avLst/>
          </a:prstGeom>
          <a:solidFill>
            <a:srgbClr val="214172"/>
          </a:solidFill>
        </p:spPr>
        <p:txBody>
          <a:bodyPr wrap="square" rtlCol="0">
            <a:spAutoFit/>
          </a:bodyPr>
          <a:lstStyle/>
          <a:p>
            <a:r>
              <a:rPr lang="et-EE" b="1" dirty="0" smtClean="0">
                <a:solidFill>
                  <a:srgbClr val="FFFF99"/>
                </a:solidFill>
              </a:rPr>
              <a:t>R-Systems </a:t>
            </a:r>
            <a:r>
              <a:rPr lang="et-EE" b="1" dirty="0">
                <a:solidFill>
                  <a:srgbClr val="FFFF99"/>
                </a:solidFill>
              </a:rPr>
              <a:t>Ltd. (</a:t>
            </a:r>
            <a:r>
              <a:rPr lang="et-EE" b="1" dirty="0" smtClean="0">
                <a:solidFill>
                  <a:srgbClr val="FFFF99"/>
                </a:solidFill>
              </a:rPr>
              <a:t>R-Süsteemid </a:t>
            </a:r>
            <a:r>
              <a:rPr lang="et-EE" b="1" dirty="0">
                <a:solidFill>
                  <a:srgbClr val="FFFF99"/>
                </a:solidFill>
              </a:rPr>
              <a:t>OÜ)</a:t>
            </a:r>
            <a:endParaRPr lang="en-GB" b="1" dirty="0">
              <a:solidFill>
                <a:srgbClr val="FFFF99"/>
              </a:solidFill>
            </a:endParaRPr>
          </a:p>
        </p:txBody>
      </p:sp>
      <p:sp>
        <p:nvSpPr>
          <p:cNvPr id="3" name="TextBox 2"/>
          <p:cNvSpPr txBox="1"/>
          <p:nvPr/>
        </p:nvSpPr>
        <p:spPr>
          <a:xfrm>
            <a:off x="9039067" y="4990668"/>
            <a:ext cx="2141913" cy="1077218"/>
          </a:xfrm>
          <a:prstGeom prst="rect">
            <a:avLst/>
          </a:prstGeom>
          <a:noFill/>
          <a:ln>
            <a:noFill/>
          </a:ln>
        </p:spPr>
        <p:txBody>
          <a:bodyPr wrap="square" rtlCol="0">
            <a:spAutoFit/>
          </a:bodyPr>
          <a:lstStyle/>
          <a:p>
            <a:r>
              <a:rPr lang="et-EE" sz="1600" b="1" dirty="0" smtClean="0">
                <a:solidFill>
                  <a:srgbClr val="002060"/>
                </a:solidFill>
              </a:rPr>
              <a:t>R-Süsteemid </a:t>
            </a:r>
            <a:r>
              <a:rPr lang="et-EE" sz="1600" b="1" dirty="0">
                <a:solidFill>
                  <a:srgbClr val="002060"/>
                </a:solidFill>
              </a:rPr>
              <a:t>OÜ</a:t>
            </a:r>
            <a:endParaRPr lang="et-EE" sz="1600" b="1" dirty="0">
              <a:solidFill>
                <a:srgbClr val="002060"/>
              </a:solidFill>
              <a:hlinkClick r:id="rId3"/>
            </a:endParaRPr>
          </a:p>
          <a:p>
            <a:r>
              <a:rPr lang="et-EE" sz="1600" i="1" dirty="0" smtClean="0">
                <a:hlinkClick r:id="rId3"/>
              </a:rPr>
              <a:t>www.r-systems.ee</a:t>
            </a:r>
            <a:r>
              <a:rPr lang="et-EE" sz="1600" i="1" dirty="0" smtClean="0"/>
              <a:t/>
            </a:r>
            <a:br>
              <a:rPr lang="et-EE" sz="1600" i="1" dirty="0" smtClean="0"/>
            </a:br>
            <a:r>
              <a:rPr lang="et-EE" sz="1600" i="1" dirty="0" smtClean="0">
                <a:solidFill>
                  <a:srgbClr val="002060"/>
                </a:solidFill>
              </a:rPr>
              <a:t>info@r-systems.ee</a:t>
            </a:r>
          </a:p>
          <a:p>
            <a:r>
              <a:rPr lang="et-EE" sz="1600" dirty="0" smtClean="0">
                <a:solidFill>
                  <a:srgbClr val="002060"/>
                </a:solidFill>
              </a:rPr>
              <a:t>Tallinn, Estonia</a:t>
            </a:r>
            <a:endParaRPr lang="en-GB" sz="1600" dirty="0">
              <a:solidFill>
                <a:srgbClr val="002060"/>
              </a:solidFill>
            </a:endParaRPr>
          </a:p>
        </p:txBody>
      </p:sp>
      <p:sp>
        <p:nvSpPr>
          <p:cNvPr id="7" name="Action Button: Home 6">
            <a:hlinkClick r:id="rId4" action="ppaction://hlinksldjump" highlightClick="1"/>
          </p:cNvPr>
          <p:cNvSpPr/>
          <p:nvPr/>
        </p:nvSpPr>
        <p:spPr>
          <a:xfrm>
            <a:off x="11180980" y="6427635"/>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8" name="TextBox 7"/>
          <p:cNvSpPr txBox="1"/>
          <p:nvPr/>
        </p:nvSpPr>
        <p:spPr>
          <a:xfrm>
            <a:off x="846513" y="2143735"/>
            <a:ext cx="7439357" cy="4324261"/>
          </a:xfrm>
          <a:prstGeom prst="rect">
            <a:avLst/>
          </a:prstGeom>
          <a:noFill/>
        </p:spPr>
        <p:txBody>
          <a:bodyPr wrap="square" rtlCol="0">
            <a:spAutoFit/>
          </a:bodyPr>
          <a:lstStyle/>
          <a:p>
            <a:pPr>
              <a:spcAft>
                <a:spcPts val="600"/>
              </a:spcAft>
            </a:pPr>
            <a:r>
              <a:rPr lang="en-GB" dirty="0" smtClean="0">
                <a:solidFill>
                  <a:srgbClr val="002060"/>
                </a:solidFill>
              </a:rPr>
              <a:t>is an Estonian </a:t>
            </a:r>
            <a:r>
              <a:rPr lang="en-GB" b="1" dirty="0" smtClean="0">
                <a:solidFill>
                  <a:srgbClr val="002060"/>
                </a:solidFill>
              </a:rPr>
              <a:t>Hi-Tech </a:t>
            </a:r>
            <a:r>
              <a:rPr lang="en-GB" dirty="0" smtClean="0">
                <a:solidFill>
                  <a:srgbClr val="002060"/>
                </a:solidFill>
              </a:rPr>
              <a:t>software development company </a:t>
            </a:r>
            <a:br>
              <a:rPr lang="en-GB" dirty="0" smtClean="0">
                <a:solidFill>
                  <a:srgbClr val="002060"/>
                </a:solidFill>
              </a:rPr>
            </a:br>
            <a:r>
              <a:rPr lang="en-GB" dirty="0" smtClean="0">
                <a:solidFill>
                  <a:srgbClr val="002060"/>
                </a:solidFill>
              </a:rPr>
              <a:t>with </a:t>
            </a:r>
            <a:r>
              <a:rPr lang="en-GB" b="1" dirty="0" smtClean="0">
                <a:solidFill>
                  <a:srgbClr val="002060"/>
                </a:solidFill>
              </a:rPr>
              <a:t>spatial data </a:t>
            </a:r>
            <a:r>
              <a:rPr lang="en-GB" dirty="0" smtClean="0">
                <a:solidFill>
                  <a:srgbClr val="002060"/>
                </a:solidFill>
              </a:rPr>
              <a:t>processing expertise dating back to 1989.</a:t>
            </a:r>
          </a:p>
          <a:p>
            <a:r>
              <a:rPr lang="en-GB" dirty="0" smtClean="0">
                <a:solidFill>
                  <a:srgbClr val="002060"/>
                </a:solidFill>
              </a:rPr>
              <a:t>since 1991 – software development for air surveillance systems </a:t>
            </a:r>
          </a:p>
          <a:p>
            <a:pPr lvl="0"/>
            <a:r>
              <a:rPr lang="en-GB" dirty="0" smtClean="0">
                <a:solidFill>
                  <a:srgbClr val="002060"/>
                </a:solidFill>
              </a:rPr>
              <a:t>since 1994 – hydrographic survey and data management systems </a:t>
            </a:r>
          </a:p>
          <a:p>
            <a:pPr lvl="0"/>
            <a:r>
              <a:rPr lang="en-GB" dirty="0" smtClean="0">
                <a:solidFill>
                  <a:srgbClr val="002060"/>
                </a:solidFill>
              </a:rPr>
              <a:t>since 1994 – development of the basic means for geo- information systems</a:t>
            </a:r>
          </a:p>
          <a:p>
            <a:pPr lvl="0"/>
            <a:r>
              <a:rPr lang="en-GB" dirty="0" smtClean="0">
                <a:solidFill>
                  <a:srgbClr val="002060"/>
                </a:solidFill>
              </a:rPr>
              <a:t>since 2000 – web-based </a:t>
            </a:r>
            <a:r>
              <a:rPr lang="en-GB" dirty="0" smtClean="0">
                <a:solidFill>
                  <a:srgbClr val="002060"/>
                </a:solidFill>
              </a:rPr>
              <a:t>systems </a:t>
            </a:r>
            <a:endParaRPr lang="en-GB" dirty="0" smtClean="0">
              <a:solidFill>
                <a:srgbClr val="002060"/>
              </a:solidFill>
            </a:endParaRPr>
          </a:p>
          <a:p>
            <a:pPr lvl="0"/>
            <a:r>
              <a:rPr lang="en-GB" dirty="0" smtClean="0">
                <a:solidFill>
                  <a:srgbClr val="002060"/>
                </a:solidFill>
              </a:rPr>
              <a:t>since 2002 – minehunting operations and information system </a:t>
            </a:r>
          </a:p>
          <a:p>
            <a:pPr lvl="0"/>
            <a:r>
              <a:rPr lang="en-GB" dirty="0" smtClean="0">
                <a:solidFill>
                  <a:srgbClr val="002060"/>
                </a:solidFill>
              </a:rPr>
              <a:t>since 2002 – browser-based geo-information systems (WEB GIS) </a:t>
            </a:r>
          </a:p>
          <a:p>
            <a:pPr lvl="0"/>
            <a:r>
              <a:rPr lang="en-GB" dirty="0" smtClean="0">
                <a:solidFill>
                  <a:srgbClr val="002060"/>
                </a:solidFill>
              </a:rPr>
              <a:t>since 2006 – modernisation of naval navigation systems</a:t>
            </a:r>
          </a:p>
          <a:p>
            <a:pPr lvl="0"/>
            <a:r>
              <a:rPr lang="en-GB" dirty="0" smtClean="0">
                <a:solidFill>
                  <a:srgbClr val="002060"/>
                </a:solidFill>
              </a:rPr>
              <a:t>since 2010 – tactical data links</a:t>
            </a:r>
          </a:p>
          <a:p>
            <a:r>
              <a:rPr lang="en-GB" dirty="0" smtClean="0">
                <a:solidFill>
                  <a:srgbClr val="002060"/>
                </a:solidFill>
              </a:rPr>
              <a:t>since 2012 – land planning </a:t>
            </a:r>
            <a:br>
              <a:rPr lang="en-GB" dirty="0" smtClean="0">
                <a:solidFill>
                  <a:srgbClr val="002060"/>
                </a:solidFill>
              </a:rPr>
            </a:br>
            <a:r>
              <a:rPr lang="en-GB" dirty="0" smtClean="0">
                <a:solidFill>
                  <a:srgbClr val="002060"/>
                </a:solidFill>
              </a:rPr>
              <a:t>since 2013 – isobath technology for hydrographical data presentation</a:t>
            </a:r>
            <a:br>
              <a:rPr lang="en-GB" dirty="0" smtClean="0">
                <a:solidFill>
                  <a:srgbClr val="002060"/>
                </a:solidFill>
              </a:rPr>
            </a:br>
            <a:r>
              <a:rPr lang="en-GB" dirty="0" smtClean="0">
                <a:solidFill>
                  <a:srgbClr val="002060"/>
                </a:solidFill>
              </a:rPr>
              <a:t>since 2017 – AI for hydrographical survey data processing</a:t>
            </a:r>
            <a:br>
              <a:rPr lang="en-GB" dirty="0" smtClean="0">
                <a:solidFill>
                  <a:srgbClr val="002060"/>
                </a:solidFill>
              </a:rPr>
            </a:br>
            <a:r>
              <a:rPr lang="en-GB" dirty="0" smtClean="0">
                <a:solidFill>
                  <a:srgbClr val="002060"/>
                </a:solidFill>
              </a:rPr>
              <a:t>since 2020 – 3D and bottom profile for hydrographical data </a:t>
            </a:r>
            <a:r>
              <a:rPr lang="en-GB" dirty="0" err="1">
                <a:solidFill>
                  <a:srgbClr val="002060"/>
                </a:solidFill>
              </a:rPr>
              <a:t>presentationinformation</a:t>
            </a:r>
            <a:r>
              <a:rPr lang="en-GB" dirty="0">
                <a:solidFill>
                  <a:srgbClr val="002060"/>
                </a:solidFill>
              </a:rPr>
              <a:t> </a:t>
            </a:r>
            <a:endParaRPr lang="en-GB" dirty="0"/>
          </a:p>
        </p:txBody>
      </p:sp>
    </p:spTree>
    <p:extLst>
      <p:ext uri="{BB962C8B-B14F-4D97-AF65-F5344CB8AC3E}">
        <p14:creationId xmlns:p14="http://schemas.microsoft.com/office/powerpoint/2010/main" val="29864997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20450" y="6496050"/>
            <a:ext cx="673677" cy="239279"/>
          </a:xfrm>
        </p:spPr>
        <p:txBody>
          <a:bodyPr/>
          <a:lstStyle/>
          <a:p>
            <a:fld id="{F064DC36-A0C0-4772-B772-C4F12A3EAB40}" type="slidenum">
              <a:rPr lang="en-GB" sz="1800" b="1" smtClean="0">
                <a:solidFill>
                  <a:srgbClr val="002060"/>
                </a:solidFill>
              </a:rPr>
              <a:t>29</a:t>
            </a:fld>
            <a:endParaRPr lang="en-GB" sz="1800" b="1" dirty="0">
              <a:solidFill>
                <a:srgbClr val="002060"/>
              </a:solidFill>
            </a:endParaRPr>
          </a:p>
        </p:txBody>
      </p:sp>
      <p:sp>
        <p:nvSpPr>
          <p:cNvPr id="2" name="TextBox 1"/>
          <p:cNvSpPr txBox="1"/>
          <p:nvPr/>
        </p:nvSpPr>
        <p:spPr>
          <a:xfrm>
            <a:off x="1528548" y="1536821"/>
            <a:ext cx="9099541" cy="4639347"/>
          </a:xfrm>
          <a:prstGeom prst="rect">
            <a:avLst/>
          </a:prstGeom>
          <a:noFill/>
        </p:spPr>
        <p:txBody>
          <a:bodyPr wrap="square" rtlCol="0">
            <a:spAutoFit/>
          </a:bodyPr>
          <a:lstStyle/>
          <a:p>
            <a:pPr>
              <a:spcAft>
                <a:spcPts val="1200"/>
              </a:spcAft>
            </a:pPr>
            <a:r>
              <a:rPr lang="en-GB" dirty="0" smtClean="0">
                <a:solidFill>
                  <a:srgbClr val="002060"/>
                </a:solidFill>
              </a:rPr>
              <a:t>R-Systems develops for EMA also</a:t>
            </a:r>
          </a:p>
          <a:p>
            <a:pPr>
              <a:spcAft>
                <a:spcPts val="600"/>
              </a:spcAft>
            </a:pPr>
            <a:r>
              <a:rPr lang="en-GB" b="1" dirty="0" smtClean="0">
                <a:solidFill>
                  <a:srgbClr val="28508C"/>
                </a:solidFill>
              </a:rPr>
              <a:t>Survey Software</a:t>
            </a:r>
            <a:endParaRPr lang="en-GB" dirty="0" smtClean="0">
              <a:solidFill>
                <a:srgbClr val="28508C"/>
              </a:solidFill>
            </a:endParaRPr>
          </a:p>
          <a:p>
            <a:r>
              <a:rPr lang="en-GB" dirty="0" smtClean="0">
                <a:solidFill>
                  <a:schemeClr val="bg1"/>
                </a:solidFill>
              </a:rPr>
              <a:t>to</a:t>
            </a:r>
            <a:r>
              <a:rPr lang="en-GB" dirty="0" smtClean="0">
                <a:solidFill>
                  <a:srgbClr val="002060"/>
                </a:solidFill>
              </a:rPr>
              <a:t> to collect, store, analyse and present bathymetric data </a:t>
            </a:r>
            <a:r>
              <a:rPr lang="en-GB" sz="2000" dirty="0" smtClean="0">
                <a:solidFill>
                  <a:srgbClr val="002060"/>
                </a:solidFill>
              </a:rPr>
              <a:t/>
            </a:r>
            <a:br>
              <a:rPr lang="en-GB" sz="2000" dirty="0" smtClean="0">
                <a:solidFill>
                  <a:srgbClr val="002060"/>
                </a:solidFill>
              </a:rPr>
            </a:br>
            <a:endParaRPr lang="en-GB" sz="2000" dirty="0" smtClean="0">
              <a:solidFill>
                <a:srgbClr val="002060"/>
              </a:solidFill>
            </a:endParaRPr>
          </a:p>
          <a:p>
            <a:pPr marL="285750" lvl="0" indent="-285750">
              <a:spcAft>
                <a:spcPts val="300"/>
              </a:spcAft>
              <a:buFont typeface="Arial" panose="020B0604020202020204" pitchFamily="34" charset="0"/>
              <a:buChar char="•"/>
            </a:pPr>
            <a:r>
              <a:rPr lang="en-GB" dirty="0" smtClean="0">
                <a:solidFill>
                  <a:srgbClr val="002060"/>
                </a:solidFill>
              </a:rPr>
              <a:t>Planning of survey jobs (graphical editing of the survey plan). </a:t>
            </a:r>
          </a:p>
          <a:p>
            <a:pPr marL="285750" lvl="0" indent="-285750">
              <a:spcAft>
                <a:spcPts val="300"/>
              </a:spcAft>
              <a:buFont typeface="Arial" panose="020B0604020202020204" pitchFamily="34" charset="0"/>
              <a:buChar char="•"/>
            </a:pPr>
            <a:r>
              <a:rPr lang="en-GB" dirty="0" smtClean="0">
                <a:solidFill>
                  <a:srgbClr val="002060"/>
                </a:solidFill>
              </a:rPr>
              <a:t>Reading data from sonar, GPS-receiver, (gyro) compass and motion sensor. </a:t>
            </a:r>
          </a:p>
          <a:p>
            <a:pPr marL="285750" lvl="0" indent="-285750">
              <a:spcAft>
                <a:spcPts val="300"/>
              </a:spcAft>
              <a:buFont typeface="Arial" panose="020B0604020202020204" pitchFamily="34" charset="0"/>
              <a:buChar char="•"/>
            </a:pPr>
            <a:r>
              <a:rPr lang="en-GB" dirty="0" smtClean="0">
                <a:solidFill>
                  <a:srgbClr val="002060"/>
                </a:solidFill>
              </a:rPr>
              <a:t>Presenting the collected data recalculated into soundings both on the background of the chart and as a three-dimensional bottom relief. </a:t>
            </a:r>
          </a:p>
          <a:p>
            <a:pPr marL="285750" lvl="0" indent="-285750">
              <a:spcAft>
                <a:spcPts val="300"/>
              </a:spcAft>
              <a:buFont typeface="Arial" panose="020B0604020202020204" pitchFamily="34" charset="0"/>
              <a:buChar char="•"/>
            </a:pPr>
            <a:r>
              <a:rPr lang="en-GB" dirty="0" smtClean="0">
                <a:solidFill>
                  <a:srgbClr val="002060"/>
                </a:solidFill>
              </a:rPr>
              <a:t>Storing collected data. </a:t>
            </a:r>
          </a:p>
          <a:p>
            <a:pPr marL="285750" lvl="0" indent="-285750">
              <a:spcAft>
                <a:spcPts val="300"/>
              </a:spcAft>
              <a:buFont typeface="Arial" panose="020B0604020202020204" pitchFamily="34" charset="0"/>
              <a:buChar char="•"/>
            </a:pPr>
            <a:r>
              <a:rPr lang="en-GB" dirty="0" smtClean="0">
                <a:solidFill>
                  <a:srgbClr val="002060"/>
                </a:solidFill>
              </a:rPr>
              <a:t>Presenting the information necessary for navigation to the helmsman on a separate screen. </a:t>
            </a:r>
          </a:p>
          <a:p>
            <a:pPr marL="285750" lvl="0" indent="-285750">
              <a:spcAft>
                <a:spcPts val="300"/>
              </a:spcAft>
              <a:buFont typeface="Arial" panose="020B0604020202020204" pitchFamily="34" charset="0"/>
              <a:buChar char="•"/>
            </a:pPr>
            <a:r>
              <a:rPr lang="en-GB" dirty="0" smtClean="0">
                <a:solidFill>
                  <a:srgbClr val="002060"/>
                </a:solidFill>
              </a:rPr>
              <a:t>Checking the sounding coverage of the survey area. </a:t>
            </a:r>
          </a:p>
          <a:p>
            <a:pPr marL="285750" indent="-285750" fontAlgn="base">
              <a:lnSpc>
                <a:spcPct val="112000"/>
              </a:lnSpc>
              <a:spcAft>
                <a:spcPts val="300"/>
              </a:spcAft>
              <a:buFont typeface="Arial" panose="020B0604020202020204" pitchFamily="34" charset="0"/>
              <a:buChar char="•"/>
              <a:defRPr/>
            </a:pPr>
            <a:r>
              <a:rPr lang="en-GB" altLang="en-US" dirty="0" smtClean="0">
                <a:solidFill>
                  <a:srgbClr val="002060"/>
                </a:solidFill>
              </a:rPr>
              <a:t>Water column and snippet data</a:t>
            </a:r>
          </a:p>
          <a:p>
            <a:pPr marL="285750" indent="-285750" fontAlgn="base">
              <a:lnSpc>
                <a:spcPct val="112000"/>
              </a:lnSpc>
              <a:spcAft>
                <a:spcPts val="300"/>
              </a:spcAft>
              <a:buFont typeface="Arial" panose="020B0604020202020204" pitchFamily="34" charset="0"/>
              <a:buChar char="•"/>
              <a:defRPr/>
            </a:pPr>
            <a:r>
              <a:rPr lang="en-GB" altLang="en-US" dirty="0" smtClean="0">
                <a:solidFill>
                  <a:srgbClr val="002060"/>
                </a:solidFill>
              </a:rPr>
              <a:t>Autopilot mode</a:t>
            </a:r>
          </a:p>
          <a:p>
            <a:pPr marL="285750" indent="-285750" fontAlgn="base">
              <a:lnSpc>
                <a:spcPct val="112000"/>
              </a:lnSpc>
              <a:spcAft>
                <a:spcPts val="300"/>
              </a:spcAft>
              <a:buFont typeface="Arial" panose="020B0604020202020204" pitchFamily="34" charset="0"/>
              <a:buChar char="•"/>
              <a:defRPr/>
            </a:pPr>
            <a:r>
              <a:rPr lang="en-GB" altLang="en-US" dirty="0" smtClean="0">
                <a:solidFill>
                  <a:srgbClr val="002060"/>
                </a:solidFill>
              </a:rPr>
              <a:t>Different modes for sounding visualization</a:t>
            </a:r>
            <a:endParaRPr lang="en-GB" altLang="en-US" dirty="0">
              <a:solidFill>
                <a:srgbClr val="002060"/>
              </a:solidFill>
            </a:endParaRPr>
          </a:p>
        </p:txBody>
      </p:sp>
      <p:sp>
        <p:nvSpPr>
          <p:cNvPr id="5" name="Action Button: Home 4">
            <a:hlinkClick r:id="rId2" action="ppaction://hlinksldjump" highlightClick="1"/>
          </p:cNvPr>
          <p:cNvSpPr/>
          <p:nvPr/>
        </p:nvSpPr>
        <p:spPr>
          <a:xfrm>
            <a:off x="11188799" y="6433126"/>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202417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54691" y="6370204"/>
            <a:ext cx="339436" cy="365125"/>
          </a:xfrm>
        </p:spPr>
        <p:txBody>
          <a:bodyPr/>
          <a:lstStyle/>
          <a:p>
            <a:fld id="{F064DC36-A0C0-4772-B772-C4F12A3EAB40}" type="slidenum">
              <a:rPr lang="en-GB" sz="1800" b="1" smtClean="0">
                <a:solidFill>
                  <a:srgbClr val="002060"/>
                </a:solidFill>
              </a:rPr>
              <a:t>3</a:t>
            </a:fld>
            <a:endParaRPr lang="en-GB" sz="1800" b="1" dirty="0">
              <a:solidFill>
                <a:srgbClr val="002060"/>
              </a:solidFill>
            </a:endParaRPr>
          </a:p>
        </p:txBody>
      </p:sp>
      <p:sp>
        <p:nvSpPr>
          <p:cNvPr id="5" name="TextBox 4"/>
          <p:cNvSpPr txBox="1"/>
          <p:nvPr/>
        </p:nvSpPr>
        <p:spPr>
          <a:xfrm>
            <a:off x="0" y="1331433"/>
            <a:ext cx="3540055" cy="369332"/>
          </a:xfrm>
          <a:prstGeom prst="rect">
            <a:avLst/>
          </a:prstGeom>
          <a:solidFill>
            <a:srgbClr val="214172"/>
          </a:solidFill>
          <a:effectLst>
            <a:glow rad="63500">
              <a:schemeClr val="accent5">
                <a:satMod val="175000"/>
                <a:alpha val="40000"/>
              </a:schemeClr>
            </a:glow>
          </a:effectLst>
        </p:spPr>
        <p:txBody>
          <a:bodyPr wrap="square" rtlCol="0">
            <a:spAutoFit/>
          </a:bodyPr>
          <a:lstStyle/>
          <a:p>
            <a:r>
              <a:rPr lang="et-EE" b="1" dirty="0" smtClean="0">
                <a:solidFill>
                  <a:srgbClr val="FFFF99"/>
                </a:solidFill>
              </a:rPr>
              <a:t>Table of content</a:t>
            </a:r>
            <a:endParaRPr lang="en-GB" b="1" dirty="0">
              <a:solidFill>
                <a:srgbClr val="FFFF99"/>
              </a:solidFill>
            </a:endParaRPr>
          </a:p>
        </p:txBody>
      </p:sp>
      <p:sp>
        <p:nvSpPr>
          <p:cNvPr id="3" name="Rectangle 2">
            <a:hlinkClick r:id="rId3" action="ppaction://hlinksldjump"/>
          </p:cNvPr>
          <p:cNvSpPr/>
          <p:nvPr/>
        </p:nvSpPr>
        <p:spPr>
          <a:xfrm>
            <a:off x="1059595" y="2900285"/>
            <a:ext cx="3914273"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2060"/>
                </a:solidFill>
              </a:rPr>
              <a:t>Estonian Maritime Administration</a:t>
            </a:r>
            <a:endParaRPr lang="en-GB" dirty="0">
              <a:solidFill>
                <a:srgbClr val="002060"/>
              </a:solidFill>
            </a:endParaRPr>
          </a:p>
        </p:txBody>
      </p:sp>
      <p:sp>
        <p:nvSpPr>
          <p:cNvPr id="7" name="Rectangle 6"/>
          <p:cNvSpPr/>
          <p:nvPr/>
        </p:nvSpPr>
        <p:spPr>
          <a:xfrm>
            <a:off x="1083222" y="2285755"/>
            <a:ext cx="3914273"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t-EE" i="1" dirty="0" smtClean="0">
                <a:solidFill>
                  <a:srgbClr val="002060"/>
                </a:solidFill>
              </a:rPr>
              <a:t>Topic</a:t>
            </a:r>
            <a:endParaRPr lang="en-GB" i="1" dirty="0">
              <a:solidFill>
                <a:srgbClr val="002060"/>
              </a:solidFill>
            </a:endParaRPr>
          </a:p>
        </p:txBody>
      </p:sp>
      <p:sp>
        <p:nvSpPr>
          <p:cNvPr id="8" name="Rectangle 7"/>
          <p:cNvSpPr/>
          <p:nvPr/>
        </p:nvSpPr>
        <p:spPr>
          <a:xfrm>
            <a:off x="4942674" y="2285755"/>
            <a:ext cx="893924" cy="437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t-EE" i="1" dirty="0" smtClean="0">
                <a:solidFill>
                  <a:srgbClr val="002060"/>
                </a:solidFill>
              </a:rPr>
              <a:t>slides</a:t>
            </a:r>
            <a:endParaRPr lang="en-GB" i="1" dirty="0">
              <a:solidFill>
                <a:srgbClr val="002060"/>
              </a:solidFill>
            </a:endParaRPr>
          </a:p>
        </p:txBody>
      </p:sp>
      <p:sp>
        <p:nvSpPr>
          <p:cNvPr id="9" name="Rectangle 8"/>
          <p:cNvSpPr/>
          <p:nvPr/>
        </p:nvSpPr>
        <p:spPr>
          <a:xfrm>
            <a:off x="4946458" y="2900284"/>
            <a:ext cx="893924"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t-EE" dirty="0" smtClean="0">
                <a:solidFill>
                  <a:srgbClr val="002060"/>
                </a:solidFill>
              </a:rPr>
              <a:t>3 - 5</a:t>
            </a:r>
            <a:endParaRPr lang="en-GB" dirty="0">
              <a:solidFill>
                <a:srgbClr val="002060"/>
              </a:solidFill>
            </a:endParaRPr>
          </a:p>
        </p:txBody>
      </p:sp>
      <p:sp>
        <p:nvSpPr>
          <p:cNvPr id="10" name="Rectangle 9">
            <a:hlinkClick r:id="rId4" action="ppaction://hlinksldjump"/>
          </p:cNvPr>
          <p:cNvSpPr/>
          <p:nvPr/>
        </p:nvSpPr>
        <p:spPr>
          <a:xfrm>
            <a:off x="1449217" y="3743760"/>
            <a:ext cx="2911992"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2060"/>
                </a:solidFill>
              </a:rPr>
              <a:t>Surveys management</a:t>
            </a:r>
            <a:endParaRPr lang="en-GB" dirty="0">
              <a:solidFill>
                <a:srgbClr val="002060"/>
              </a:solidFill>
            </a:endParaRPr>
          </a:p>
        </p:txBody>
      </p:sp>
      <p:sp>
        <p:nvSpPr>
          <p:cNvPr id="11" name="Rectangle 10"/>
          <p:cNvSpPr/>
          <p:nvPr/>
        </p:nvSpPr>
        <p:spPr>
          <a:xfrm>
            <a:off x="4923280" y="3766636"/>
            <a:ext cx="893924"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t-EE" dirty="0" smtClean="0">
                <a:solidFill>
                  <a:srgbClr val="002060"/>
                </a:solidFill>
              </a:rPr>
              <a:t>6 - 13</a:t>
            </a:r>
            <a:endParaRPr lang="en-GB" dirty="0">
              <a:solidFill>
                <a:srgbClr val="002060"/>
              </a:solidFill>
            </a:endParaRPr>
          </a:p>
        </p:txBody>
      </p:sp>
      <p:sp>
        <p:nvSpPr>
          <p:cNvPr id="12" name="Rectangle 11">
            <a:hlinkClick r:id="rId5" action="ppaction://hlinksldjump"/>
          </p:cNvPr>
          <p:cNvSpPr/>
          <p:nvPr/>
        </p:nvSpPr>
        <p:spPr>
          <a:xfrm>
            <a:off x="1449217" y="4161933"/>
            <a:ext cx="2911992"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2060"/>
                </a:solidFill>
              </a:rPr>
              <a:t>Database and queries</a:t>
            </a:r>
            <a:endParaRPr lang="en-GB" dirty="0">
              <a:solidFill>
                <a:srgbClr val="002060"/>
              </a:solidFill>
            </a:endParaRPr>
          </a:p>
        </p:txBody>
      </p:sp>
      <p:sp>
        <p:nvSpPr>
          <p:cNvPr id="13" name="Rectangle 12"/>
          <p:cNvSpPr/>
          <p:nvPr/>
        </p:nvSpPr>
        <p:spPr>
          <a:xfrm>
            <a:off x="4923280" y="4184809"/>
            <a:ext cx="893924"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t-EE" dirty="0" smtClean="0">
                <a:solidFill>
                  <a:srgbClr val="002060"/>
                </a:solidFill>
              </a:rPr>
              <a:t>14 - 20</a:t>
            </a:r>
            <a:endParaRPr lang="en-GB" dirty="0">
              <a:solidFill>
                <a:srgbClr val="002060"/>
              </a:solidFill>
            </a:endParaRPr>
          </a:p>
        </p:txBody>
      </p:sp>
      <p:sp>
        <p:nvSpPr>
          <p:cNvPr id="14" name="Rectangle 13">
            <a:hlinkClick r:id="rId6" action="ppaction://hlinksldjump"/>
          </p:cNvPr>
          <p:cNvSpPr/>
          <p:nvPr/>
        </p:nvSpPr>
        <p:spPr>
          <a:xfrm>
            <a:off x="1449217" y="4562612"/>
            <a:ext cx="2911992"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2060"/>
                </a:solidFill>
              </a:rPr>
              <a:t>ENC compilation</a:t>
            </a:r>
            <a:endParaRPr lang="en-GB" dirty="0">
              <a:solidFill>
                <a:srgbClr val="002060"/>
              </a:solidFill>
            </a:endParaRPr>
          </a:p>
        </p:txBody>
      </p:sp>
      <p:sp>
        <p:nvSpPr>
          <p:cNvPr id="15" name="Rectangle 14"/>
          <p:cNvSpPr/>
          <p:nvPr/>
        </p:nvSpPr>
        <p:spPr>
          <a:xfrm>
            <a:off x="4923280" y="4585489"/>
            <a:ext cx="893924"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t-EE" dirty="0" smtClean="0">
                <a:solidFill>
                  <a:srgbClr val="002060"/>
                </a:solidFill>
              </a:rPr>
              <a:t>21 - 26</a:t>
            </a:r>
            <a:endParaRPr lang="en-GB" dirty="0">
              <a:solidFill>
                <a:srgbClr val="002060"/>
              </a:solidFill>
            </a:endParaRPr>
          </a:p>
        </p:txBody>
      </p:sp>
      <p:sp>
        <p:nvSpPr>
          <p:cNvPr id="16" name="Rectangle 15">
            <a:hlinkClick r:id="rId7" action="ppaction://hlinksldjump"/>
          </p:cNvPr>
          <p:cNvSpPr/>
          <p:nvPr/>
        </p:nvSpPr>
        <p:spPr>
          <a:xfrm>
            <a:off x="1449217" y="4980784"/>
            <a:ext cx="3129018"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2060"/>
                </a:solidFill>
              </a:rPr>
              <a:t>Administration and technology</a:t>
            </a:r>
            <a:endParaRPr lang="en-GB" dirty="0">
              <a:solidFill>
                <a:srgbClr val="002060"/>
              </a:solidFill>
            </a:endParaRPr>
          </a:p>
        </p:txBody>
      </p:sp>
      <p:sp>
        <p:nvSpPr>
          <p:cNvPr id="17" name="Rectangle 16"/>
          <p:cNvSpPr/>
          <p:nvPr/>
        </p:nvSpPr>
        <p:spPr>
          <a:xfrm>
            <a:off x="4950690" y="5003660"/>
            <a:ext cx="893924"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t-EE" dirty="0" smtClean="0">
                <a:solidFill>
                  <a:srgbClr val="002060"/>
                </a:solidFill>
              </a:rPr>
              <a:t>27</a:t>
            </a:r>
            <a:endParaRPr lang="en-GB" dirty="0">
              <a:solidFill>
                <a:srgbClr val="002060"/>
              </a:solidFill>
            </a:endParaRPr>
          </a:p>
        </p:txBody>
      </p:sp>
      <p:sp>
        <p:nvSpPr>
          <p:cNvPr id="18" name="Rectangle 17">
            <a:hlinkClick r:id="rId8" action="ppaction://hlinksldjump"/>
          </p:cNvPr>
          <p:cNvSpPr/>
          <p:nvPr/>
        </p:nvSpPr>
        <p:spPr>
          <a:xfrm>
            <a:off x="1083222" y="5452812"/>
            <a:ext cx="3914273"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2060"/>
                </a:solidFill>
              </a:rPr>
              <a:t>About R-Systems</a:t>
            </a:r>
            <a:endParaRPr lang="en-GB" dirty="0">
              <a:solidFill>
                <a:srgbClr val="002060"/>
              </a:solidFill>
            </a:endParaRPr>
          </a:p>
        </p:txBody>
      </p:sp>
      <p:sp>
        <p:nvSpPr>
          <p:cNvPr id="19" name="Rectangle 18"/>
          <p:cNvSpPr/>
          <p:nvPr/>
        </p:nvSpPr>
        <p:spPr>
          <a:xfrm>
            <a:off x="4970085" y="5452811"/>
            <a:ext cx="893924"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t-EE" dirty="0" smtClean="0">
                <a:solidFill>
                  <a:srgbClr val="002060"/>
                </a:solidFill>
              </a:rPr>
              <a:t>28 - 30</a:t>
            </a:r>
            <a:endParaRPr lang="en-GB" dirty="0">
              <a:solidFill>
                <a:srgbClr val="002060"/>
              </a:solidFill>
            </a:endParaRPr>
          </a:p>
        </p:txBody>
      </p:sp>
      <p:cxnSp>
        <p:nvCxnSpPr>
          <p:cNvPr id="21" name="Straight Connector 20"/>
          <p:cNvCxnSpPr/>
          <p:nvPr/>
        </p:nvCxnSpPr>
        <p:spPr>
          <a:xfrm>
            <a:off x="1083222" y="2723649"/>
            <a:ext cx="4725965"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Action Button: Home 21">
            <a:hlinkClick r:id="" action="ppaction://noaction" highlightClick="1"/>
          </p:cNvPr>
          <p:cNvSpPr/>
          <p:nvPr/>
        </p:nvSpPr>
        <p:spPr>
          <a:xfrm>
            <a:off x="2337162" y="1331433"/>
            <a:ext cx="556223" cy="369332"/>
          </a:xfrm>
          <a:prstGeom prst="actionButtonHome">
            <a:avLst/>
          </a:prstGeom>
          <a:ln>
            <a:noFill/>
          </a:ln>
          <a:effectLst>
            <a:glow rad="63500">
              <a:schemeClr val="accent5">
                <a:satMod val="175000"/>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20" name="Rectangle 19">
            <a:hlinkClick r:id="rId4" action="ppaction://hlinksldjump"/>
          </p:cNvPr>
          <p:cNvSpPr/>
          <p:nvPr/>
        </p:nvSpPr>
        <p:spPr>
          <a:xfrm>
            <a:off x="1055812" y="3309709"/>
            <a:ext cx="3914273" cy="433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2060"/>
                </a:solidFill>
              </a:rPr>
              <a:t>Hydrographical Information System HIS</a:t>
            </a:r>
            <a:endParaRPr lang="en-GB" dirty="0">
              <a:solidFill>
                <a:srgbClr val="002060"/>
              </a:solidFill>
            </a:endParaRPr>
          </a:p>
        </p:txBody>
      </p:sp>
      <p:sp>
        <p:nvSpPr>
          <p:cNvPr id="2" name="TextBox 1"/>
          <p:cNvSpPr txBox="1"/>
          <p:nvPr/>
        </p:nvSpPr>
        <p:spPr>
          <a:xfrm>
            <a:off x="6217069" y="5244309"/>
            <a:ext cx="4794161" cy="584775"/>
          </a:xfrm>
          <a:prstGeom prst="rect">
            <a:avLst/>
          </a:prstGeom>
          <a:noFill/>
        </p:spPr>
        <p:txBody>
          <a:bodyPr wrap="square" rtlCol="0">
            <a:spAutoFit/>
          </a:bodyPr>
          <a:lstStyle/>
          <a:p>
            <a:r>
              <a:rPr lang="en-GB" sz="1600" dirty="0" smtClean="0">
                <a:solidFill>
                  <a:srgbClr val="002060"/>
                </a:solidFill>
              </a:rPr>
              <a:t>The presentation is in 3</a:t>
            </a:r>
            <a:r>
              <a:rPr lang="et-EE" sz="1600" dirty="0" smtClean="0">
                <a:solidFill>
                  <a:srgbClr val="002060"/>
                </a:solidFill>
              </a:rPr>
              <a:t>0</a:t>
            </a:r>
            <a:r>
              <a:rPr lang="en-GB" sz="1600" dirty="0" smtClean="0">
                <a:solidFill>
                  <a:srgbClr val="002060"/>
                </a:solidFill>
              </a:rPr>
              <a:t> slides, </a:t>
            </a:r>
            <a:r>
              <a:rPr lang="et-EE" sz="1600" dirty="0" smtClean="0">
                <a:solidFill>
                  <a:srgbClr val="002060"/>
                </a:solidFill>
              </a:rPr>
              <a:t/>
            </a:r>
            <a:br>
              <a:rPr lang="et-EE" sz="1600" dirty="0" smtClean="0">
                <a:solidFill>
                  <a:srgbClr val="002060"/>
                </a:solidFill>
              </a:rPr>
            </a:br>
            <a:r>
              <a:rPr lang="en-GB" sz="1600" dirty="0" smtClean="0">
                <a:solidFill>
                  <a:srgbClr val="002060"/>
                </a:solidFill>
              </a:rPr>
              <a:t>20 – main and</a:t>
            </a:r>
            <a:r>
              <a:rPr lang="et-EE" sz="1600" dirty="0" smtClean="0">
                <a:solidFill>
                  <a:srgbClr val="002060"/>
                </a:solidFill>
              </a:rPr>
              <a:t> </a:t>
            </a:r>
            <a:r>
              <a:rPr lang="en-GB" sz="1600" dirty="0" smtClean="0">
                <a:solidFill>
                  <a:srgbClr val="002060"/>
                </a:solidFill>
              </a:rPr>
              <a:t>1</a:t>
            </a:r>
            <a:r>
              <a:rPr lang="et-EE" sz="1600" dirty="0" smtClean="0">
                <a:solidFill>
                  <a:srgbClr val="002060"/>
                </a:solidFill>
              </a:rPr>
              <a:t>0</a:t>
            </a:r>
            <a:r>
              <a:rPr lang="en-GB" sz="1600" dirty="0" smtClean="0">
                <a:solidFill>
                  <a:srgbClr val="002060"/>
                </a:solidFill>
              </a:rPr>
              <a:t> – accordingly labelled – more detailed</a:t>
            </a:r>
            <a:endParaRPr lang="en-GB" sz="1600" dirty="0">
              <a:solidFill>
                <a:srgbClr val="002060"/>
              </a:solidFill>
            </a:endParaRPr>
          </a:p>
        </p:txBody>
      </p:sp>
    </p:spTree>
    <p:extLst>
      <p:ext uri="{BB962C8B-B14F-4D97-AF65-F5344CB8AC3E}">
        <p14:creationId xmlns:p14="http://schemas.microsoft.com/office/powerpoint/2010/main" val="3035018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58550" y="6438900"/>
            <a:ext cx="635577" cy="296429"/>
          </a:xfrm>
        </p:spPr>
        <p:txBody>
          <a:bodyPr/>
          <a:lstStyle/>
          <a:p>
            <a:fld id="{F064DC36-A0C0-4772-B772-C4F12A3EAB40}" type="slidenum">
              <a:rPr lang="en-GB" sz="1800" b="1" smtClean="0">
                <a:solidFill>
                  <a:srgbClr val="002060"/>
                </a:solidFill>
              </a:rPr>
              <a:t>30</a:t>
            </a:fld>
            <a:endParaRPr lang="en-GB" sz="1800" b="1" dirty="0">
              <a:solidFill>
                <a:srgbClr val="002060"/>
              </a:solidFill>
            </a:endParaRPr>
          </a:p>
        </p:txBody>
      </p:sp>
      <p:sp>
        <p:nvSpPr>
          <p:cNvPr id="2" name="TextBox 1"/>
          <p:cNvSpPr txBox="1"/>
          <p:nvPr/>
        </p:nvSpPr>
        <p:spPr>
          <a:xfrm>
            <a:off x="1029668" y="1692000"/>
            <a:ext cx="10228882" cy="4678204"/>
          </a:xfrm>
          <a:prstGeom prst="rect">
            <a:avLst/>
          </a:prstGeom>
          <a:noFill/>
        </p:spPr>
        <p:txBody>
          <a:bodyPr wrap="square" rtlCol="0">
            <a:spAutoFit/>
          </a:bodyPr>
          <a:lstStyle/>
          <a:p>
            <a:pPr>
              <a:spcAft>
                <a:spcPts val="600"/>
              </a:spcAft>
            </a:pPr>
            <a:r>
              <a:rPr lang="en-GB" b="1" dirty="0" smtClean="0">
                <a:solidFill>
                  <a:srgbClr val="28508C"/>
                </a:solidFill>
              </a:rPr>
              <a:t>Post-processing Software</a:t>
            </a:r>
          </a:p>
          <a:p>
            <a:pPr>
              <a:spcAft>
                <a:spcPts val="1200"/>
              </a:spcAft>
            </a:pPr>
            <a:r>
              <a:rPr lang="en-GB" dirty="0" smtClean="0">
                <a:solidFill>
                  <a:srgbClr val="002060"/>
                </a:solidFill>
              </a:rPr>
              <a:t>to check and filter out erroneous bathymetric data. </a:t>
            </a:r>
          </a:p>
          <a:p>
            <a:pPr marL="285750" lvl="0" indent="-285750">
              <a:spcAft>
                <a:spcPts val="300"/>
              </a:spcAft>
              <a:buFont typeface="Arial" panose="020B0604020202020204" pitchFamily="34" charset="0"/>
              <a:buChar char="•"/>
            </a:pPr>
            <a:r>
              <a:rPr lang="en-GB" dirty="0" smtClean="0">
                <a:solidFill>
                  <a:srgbClr val="002060"/>
                </a:solidFill>
              </a:rPr>
              <a:t>Searching and removing the occasional errors in the collected data. </a:t>
            </a:r>
          </a:p>
          <a:p>
            <a:pPr marL="285750" lvl="0" indent="-285750">
              <a:spcAft>
                <a:spcPts val="300"/>
              </a:spcAft>
              <a:buFont typeface="Arial" panose="020B0604020202020204" pitchFamily="34" charset="0"/>
              <a:buChar char="•"/>
            </a:pPr>
            <a:r>
              <a:rPr lang="en-GB" dirty="0" smtClean="0">
                <a:solidFill>
                  <a:srgbClr val="002060"/>
                </a:solidFill>
              </a:rPr>
              <a:t>Interactive editors and automatic filters. </a:t>
            </a:r>
          </a:p>
          <a:p>
            <a:pPr marL="285750" lvl="0" indent="-285750">
              <a:spcAft>
                <a:spcPts val="300"/>
              </a:spcAft>
              <a:buFont typeface="Arial" panose="020B0604020202020204" pitchFamily="34" charset="0"/>
              <a:buChar char="•"/>
            </a:pPr>
            <a:r>
              <a:rPr lang="en-GB" dirty="0" smtClean="0">
                <a:solidFill>
                  <a:srgbClr val="002060"/>
                </a:solidFill>
              </a:rPr>
              <a:t>Visualising and analysing the bottom profile. </a:t>
            </a:r>
          </a:p>
          <a:p>
            <a:pPr marL="285750" lvl="0" indent="-285750">
              <a:spcAft>
                <a:spcPts val="300"/>
              </a:spcAft>
              <a:buFont typeface="Arial" panose="020B0604020202020204" pitchFamily="34" charset="0"/>
              <a:buChar char="•"/>
            </a:pPr>
            <a:r>
              <a:rPr lang="en-GB" dirty="0" smtClean="0">
                <a:solidFill>
                  <a:srgbClr val="002060"/>
                </a:solidFill>
              </a:rPr>
              <a:t>Special echo selecting techniques for multiecho sonars, large volume handling (hundreds of millions soundings) </a:t>
            </a:r>
          </a:p>
          <a:p>
            <a:pPr marL="285750" lvl="0" indent="-285750">
              <a:spcAft>
                <a:spcPts val="300"/>
              </a:spcAft>
              <a:buFont typeface="Arial" panose="020B0604020202020204" pitchFamily="34" charset="0"/>
              <a:buChar char="•"/>
            </a:pPr>
            <a:r>
              <a:rPr lang="en-GB" dirty="0" smtClean="0">
                <a:solidFill>
                  <a:srgbClr val="002060"/>
                </a:solidFill>
              </a:rPr>
              <a:t>Searching and marking the discovered underwater objects on the chart. </a:t>
            </a:r>
          </a:p>
          <a:p>
            <a:pPr marL="285750" lvl="0" indent="-285750">
              <a:spcAft>
                <a:spcPts val="300"/>
              </a:spcAft>
              <a:buFont typeface="Arial" panose="020B0604020202020204" pitchFamily="34" charset="0"/>
              <a:buChar char="•"/>
            </a:pPr>
            <a:r>
              <a:rPr lang="en-GB" dirty="0" smtClean="0">
                <a:solidFill>
                  <a:srgbClr val="002060"/>
                </a:solidFill>
              </a:rPr>
              <a:t>Analysing the quality of survey- both the area coverage and accuracy of measurement. </a:t>
            </a:r>
          </a:p>
          <a:p>
            <a:pPr marL="285750" indent="-285750">
              <a:spcAft>
                <a:spcPts val="300"/>
              </a:spcAft>
              <a:buFont typeface="Arial" panose="020B0604020202020204" pitchFamily="34" charset="0"/>
              <a:buChar char="•"/>
            </a:pPr>
            <a:r>
              <a:rPr lang="en-GB" dirty="0" smtClean="0">
                <a:solidFill>
                  <a:srgbClr val="002060"/>
                </a:solidFill>
              </a:rPr>
              <a:t>Exporting checked soundings to cartographic GIS or other analysing systems.</a:t>
            </a:r>
          </a:p>
          <a:p>
            <a:pPr marL="285750" indent="-285750">
              <a:spcAft>
                <a:spcPts val="300"/>
              </a:spcAft>
              <a:buFont typeface="Arial" panose="020B0604020202020204" pitchFamily="34" charset="0"/>
              <a:buChar char="•"/>
            </a:pPr>
            <a:r>
              <a:rPr lang="en-GB" dirty="0" smtClean="0">
                <a:solidFill>
                  <a:srgbClr val="002060"/>
                </a:solidFill>
              </a:rPr>
              <a:t>3D modelling of the sea floor.</a:t>
            </a:r>
          </a:p>
          <a:p>
            <a:pPr marL="285750" indent="-285750">
              <a:spcAft>
                <a:spcPts val="300"/>
              </a:spcAft>
              <a:buFont typeface="Arial" panose="020B0604020202020204" pitchFamily="34" charset="0"/>
              <a:buChar char="•"/>
            </a:pPr>
            <a:r>
              <a:rPr lang="en-GB" dirty="0" smtClean="0">
                <a:solidFill>
                  <a:srgbClr val="002060"/>
                </a:solidFill>
              </a:rPr>
              <a:t>Smile (specific error in data caused by wrong sound velocity) optimization.</a:t>
            </a:r>
          </a:p>
          <a:p>
            <a:pPr marL="285750" indent="-285750">
              <a:spcAft>
                <a:spcPts val="300"/>
              </a:spcAft>
              <a:buFont typeface="Arial" panose="020B0604020202020204" pitchFamily="34" charset="0"/>
              <a:buChar char="•"/>
            </a:pPr>
            <a:r>
              <a:rPr lang="en-GB" dirty="0" smtClean="0">
                <a:solidFill>
                  <a:srgbClr val="002060"/>
                </a:solidFill>
              </a:rPr>
              <a:t>AI (Artificial Intelligence) for detecting survey errors (pikes) and objects (currently under development). </a:t>
            </a:r>
          </a:p>
          <a:p>
            <a:endParaRPr lang="en-GB" dirty="0"/>
          </a:p>
        </p:txBody>
      </p:sp>
      <p:sp>
        <p:nvSpPr>
          <p:cNvPr id="5" name="Action Button: Home 4">
            <a:hlinkClick r:id="rId2" action="ppaction://hlinksldjump" highlightClick="1"/>
          </p:cNvPr>
          <p:cNvSpPr/>
          <p:nvPr/>
        </p:nvSpPr>
        <p:spPr>
          <a:xfrm>
            <a:off x="11207849" y="6404551"/>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39997965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54691" y="6370204"/>
            <a:ext cx="339436" cy="365125"/>
          </a:xfrm>
        </p:spPr>
        <p:txBody>
          <a:bodyPr/>
          <a:lstStyle/>
          <a:p>
            <a:fld id="{F064DC36-A0C0-4772-B772-C4F12A3EAB40}" type="slidenum">
              <a:rPr lang="en-GB" sz="1800" b="1" smtClean="0">
                <a:solidFill>
                  <a:srgbClr val="002060"/>
                </a:solidFill>
              </a:rPr>
              <a:t>4</a:t>
            </a:fld>
            <a:endParaRPr lang="en-GB" sz="1800" b="1" dirty="0">
              <a:solidFill>
                <a:srgbClr val="002060"/>
              </a:solidFill>
            </a:endParaRPr>
          </a:p>
        </p:txBody>
      </p:sp>
      <p:sp>
        <p:nvSpPr>
          <p:cNvPr id="7" name="Rectangle 6">
            <a:hlinkClick r:id="rId3" action="ppaction://hlinksldjump"/>
          </p:cNvPr>
          <p:cNvSpPr/>
          <p:nvPr/>
        </p:nvSpPr>
        <p:spPr>
          <a:xfrm>
            <a:off x="0" y="1284502"/>
            <a:ext cx="3962400" cy="435383"/>
          </a:xfrm>
          <a:prstGeom prst="rect">
            <a:avLst/>
          </a:prstGeom>
          <a:solidFill>
            <a:srgbClr val="214172"/>
          </a:soli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140722" y="1308128"/>
            <a:ext cx="3540055" cy="369332"/>
          </a:xfrm>
          <a:prstGeom prst="rect">
            <a:avLst/>
          </a:prstGeom>
          <a:solidFill>
            <a:srgbClr val="214172"/>
          </a:solidFill>
        </p:spPr>
        <p:txBody>
          <a:bodyPr wrap="square" rtlCol="0">
            <a:spAutoFit/>
          </a:bodyPr>
          <a:lstStyle/>
          <a:p>
            <a:r>
              <a:rPr lang="en-GB" b="1" dirty="0" smtClean="0">
                <a:solidFill>
                  <a:srgbClr val="FFFF99"/>
                </a:solidFill>
              </a:rPr>
              <a:t>Estonian Maritime Administration</a:t>
            </a:r>
            <a:endParaRPr lang="en-GB" b="1" dirty="0">
              <a:solidFill>
                <a:srgbClr val="FFFF99"/>
              </a:solidFill>
            </a:endParaRPr>
          </a:p>
        </p:txBody>
      </p:sp>
      <p:sp>
        <p:nvSpPr>
          <p:cNvPr id="2" name="TextBox 1"/>
          <p:cNvSpPr txBox="1"/>
          <p:nvPr/>
        </p:nvSpPr>
        <p:spPr>
          <a:xfrm>
            <a:off x="515022" y="3925917"/>
            <a:ext cx="5054148" cy="880369"/>
          </a:xfrm>
          <a:prstGeom prst="rect">
            <a:avLst/>
          </a:prstGeom>
          <a:noFill/>
        </p:spPr>
        <p:txBody>
          <a:bodyPr wrap="square" rtlCol="0">
            <a:spAutoFit/>
          </a:bodyPr>
          <a:lstStyle/>
          <a:p>
            <a:pPr>
              <a:lnSpc>
                <a:spcPct val="150000"/>
              </a:lnSpc>
              <a:spcAft>
                <a:spcPts val="1200"/>
              </a:spcAft>
            </a:pPr>
            <a:r>
              <a:rPr lang="en-GB" dirty="0" smtClean="0">
                <a:solidFill>
                  <a:srgbClr val="002060"/>
                </a:solidFill>
              </a:rPr>
              <a:t>By 2016 the HIS was declared to be</a:t>
            </a:r>
            <a:br>
              <a:rPr lang="en-GB" dirty="0" smtClean="0">
                <a:solidFill>
                  <a:srgbClr val="002060"/>
                </a:solidFill>
              </a:rPr>
            </a:br>
            <a:r>
              <a:rPr lang="en-GB" dirty="0" smtClean="0">
                <a:solidFill>
                  <a:srgbClr val="002060"/>
                </a:solidFill>
              </a:rPr>
              <a:t>fully competitive on international market</a:t>
            </a:r>
            <a:r>
              <a:rPr lang="et-EE" dirty="0" smtClean="0">
                <a:solidFill>
                  <a:srgbClr val="002060"/>
                </a:solidFill>
              </a:rPr>
              <a:t>.</a:t>
            </a:r>
            <a:endParaRPr lang="en-GB" dirty="0"/>
          </a:p>
        </p:txBody>
      </p:sp>
      <p:sp>
        <p:nvSpPr>
          <p:cNvPr id="6" name="Action Button: Home 5">
            <a:hlinkClick r:id="rId4" action="ppaction://hlinksldjump" highlightClick="1"/>
          </p:cNvPr>
          <p:cNvSpPr/>
          <p:nvPr/>
        </p:nvSpPr>
        <p:spPr>
          <a:xfrm>
            <a:off x="11186202" y="6370204"/>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0270" y="1285209"/>
            <a:ext cx="6200383" cy="4958480"/>
          </a:xfrm>
          <a:prstGeom prst="rect">
            <a:avLst/>
          </a:prstGeom>
        </p:spPr>
      </p:pic>
      <p:sp>
        <p:nvSpPr>
          <p:cNvPr id="12" name="TextBox 11"/>
          <p:cNvSpPr txBox="1"/>
          <p:nvPr/>
        </p:nvSpPr>
        <p:spPr>
          <a:xfrm>
            <a:off x="515022" y="2039469"/>
            <a:ext cx="5176637" cy="1754326"/>
          </a:xfrm>
          <a:prstGeom prst="rect">
            <a:avLst/>
          </a:prstGeom>
          <a:noFill/>
        </p:spPr>
        <p:txBody>
          <a:bodyPr wrap="square" rtlCol="0">
            <a:spAutoFit/>
          </a:bodyPr>
          <a:lstStyle/>
          <a:p>
            <a:pPr>
              <a:lnSpc>
                <a:spcPct val="150000"/>
              </a:lnSpc>
            </a:pPr>
            <a:r>
              <a:rPr lang="en-GB" dirty="0" smtClean="0">
                <a:solidFill>
                  <a:srgbClr val="002060"/>
                </a:solidFill>
              </a:rPr>
              <a:t>has developed </a:t>
            </a:r>
            <a:br>
              <a:rPr lang="en-GB" dirty="0" smtClean="0">
                <a:solidFill>
                  <a:srgbClr val="002060"/>
                </a:solidFill>
              </a:rPr>
            </a:br>
            <a:r>
              <a:rPr lang="en-GB" dirty="0" smtClean="0">
                <a:solidFill>
                  <a:srgbClr val="002060"/>
                </a:solidFill>
              </a:rPr>
              <a:t>Hydrographic Information System (HIS),</a:t>
            </a:r>
            <a:br>
              <a:rPr lang="en-GB" dirty="0" smtClean="0">
                <a:solidFill>
                  <a:srgbClr val="002060"/>
                </a:solidFill>
              </a:rPr>
            </a:br>
            <a:r>
              <a:rPr lang="en-GB" dirty="0" smtClean="0">
                <a:solidFill>
                  <a:srgbClr val="002060"/>
                </a:solidFill>
              </a:rPr>
              <a:t>which manages hydrographical data in web</a:t>
            </a:r>
            <a:br>
              <a:rPr lang="en-GB" dirty="0" smtClean="0">
                <a:solidFill>
                  <a:srgbClr val="002060"/>
                </a:solidFill>
              </a:rPr>
            </a:br>
            <a:r>
              <a:rPr lang="en-GB" dirty="0" smtClean="0">
                <a:solidFill>
                  <a:srgbClr val="002060"/>
                </a:solidFill>
              </a:rPr>
              <a:t>since 1994 in cooperation with R-Systems Ltd. </a:t>
            </a:r>
            <a:endParaRPr lang="en-GB" dirty="0">
              <a:solidFill>
                <a:srgbClr val="002060"/>
              </a:solidFill>
            </a:endParaRPr>
          </a:p>
        </p:txBody>
      </p:sp>
      <p:pic>
        <p:nvPicPr>
          <p:cNvPr id="13" name="Picture 12"/>
          <p:cNvPicPr>
            <a:picLocks noChangeAspect="1"/>
          </p:cNvPicPr>
          <p:nvPr/>
        </p:nvPicPr>
        <p:blipFill>
          <a:blip r:embed="rId6"/>
          <a:stretch>
            <a:fillRect/>
          </a:stretch>
        </p:blipFill>
        <p:spPr>
          <a:xfrm>
            <a:off x="8007473" y="3316774"/>
            <a:ext cx="2085975" cy="895350"/>
          </a:xfrm>
          <a:prstGeom prst="rect">
            <a:avLst/>
          </a:prstGeom>
        </p:spPr>
      </p:pic>
      <p:sp>
        <p:nvSpPr>
          <p:cNvPr id="14" name="TextBox 13">
            <a:hlinkClick r:id="rId7"/>
          </p:cNvPr>
          <p:cNvSpPr txBox="1"/>
          <p:nvPr/>
        </p:nvSpPr>
        <p:spPr>
          <a:xfrm>
            <a:off x="3219207" y="5125870"/>
            <a:ext cx="3206806" cy="584775"/>
          </a:xfrm>
          <a:prstGeom prst="rect">
            <a:avLst/>
          </a:prstGeom>
          <a:noFill/>
        </p:spPr>
        <p:txBody>
          <a:bodyPr wrap="square" rtlCol="0">
            <a:spAutoFit/>
          </a:bodyPr>
          <a:lstStyle/>
          <a:p>
            <a:r>
              <a:rPr lang="et-EE" b="1" i="1" dirty="0" err="1" smtClean="0">
                <a:hlinkClick r:id="rId7"/>
              </a:rPr>
              <a:t>www.hydrogis.online</a:t>
            </a:r>
            <a:r>
              <a:rPr lang="et-EE" b="1" i="1" dirty="0" smtClean="0"/>
              <a:t/>
            </a:r>
            <a:br>
              <a:rPr lang="et-EE" b="1" i="1" dirty="0" smtClean="0"/>
            </a:br>
            <a:r>
              <a:rPr lang="et-EE" sz="1400" i="1" dirty="0" smtClean="0"/>
              <a:t>(</a:t>
            </a:r>
            <a:r>
              <a:rPr lang="et-EE" sz="1400" i="1" dirty="0" err="1" smtClean="0"/>
              <a:t>under</a:t>
            </a:r>
            <a:r>
              <a:rPr lang="et-EE" sz="1400" i="1" dirty="0" smtClean="0"/>
              <a:t> </a:t>
            </a:r>
            <a:r>
              <a:rPr lang="et-EE" sz="1400" i="1" dirty="0" err="1" smtClean="0"/>
              <a:t>construction</a:t>
            </a:r>
            <a:r>
              <a:rPr lang="et-EE" sz="1400" i="1" dirty="0" smtClean="0"/>
              <a:t>)</a:t>
            </a:r>
            <a:endParaRPr lang="en-GB" sz="1400" i="1" dirty="0"/>
          </a:p>
        </p:txBody>
      </p:sp>
    </p:spTree>
    <p:extLst>
      <p:ext uri="{BB962C8B-B14F-4D97-AF65-F5344CB8AC3E}">
        <p14:creationId xmlns:p14="http://schemas.microsoft.com/office/powerpoint/2010/main" val="912289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54691" y="6370204"/>
            <a:ext cx="339436" cy="365125"/>
          </a:xfrm>
        </p:spPr>
        <p:txBody>
          <a:bodyPr/>
          <a:lstStyle/>
          <a:p>
            <a:fld id="{F064DC36-A0C0-4772-B772-C4F12A3EAB40}" type="slidenum">
              <a:rPr lang="en-GB" sz="1800" b="1" smtClean="0">
                <a:solidFill>
                  <a:srgbClr val="002060"/>
                </a:solidFill>
              </a:rPr>
              <a:t>5</a:t>
            </a:fld>
            <a:endParaRPr lang="en-GB" sz="1800" b="1" dirty="0">
              <a:solidFill>
                <a:srgbClr val="002060"/>
              </a:solidFill>
            </a:endParaRPr>
          </a:p>
        </p:txBody>
      </p:sp>
      <p:sp>
        <p:nvSpPr>
          <p:cNvPr id="6" name="Action Button: Home 5">
            <a:hlinkClick r:id="rId3" action="ppaction://hlinksldjump" highlightClick="1"/>
          </p:cNvPr>
          <p:cNvSpPr/>
          <p:nvPr/>
        </p:nvSpPr>
        <p:spPr>
          <a:xfrm>
            <a:off x="11186202" y="6370203"/>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8" name="Picture 7"/>
          <p:cNvPicPr>
            <a:picLocks noChangeAspect="1"/>
          </p:cNvPicPr>
          <p:nvPr/>
        </p:nvPicPr>
        <p:blipFill>
          <a:blip r:embed="rId4"/>
          <a:stretch>
            <a:fillRect/>
          </a:stretch>
        </p:blipFill>
        <p:spPr>
          <a:xfrm>
            <a:off x="0" y="1209241"/>
            <a:ext cx="8582025" cy="5343525"/>
          </a:xfrm>
          <a:prstGeom prst="rect">
            <a:avLst/>
          </a:prstGeom>
        </p:spPr>
      </p:pic>
      <p:sp>
        <p:nvSpPr>
          <p:cNvPr id="12" name="Rectangular Callout 11"/>
          <p:cNvSpPr/>
          <p:nvPr/>
        </p:nvSpPr>
        <p:spPr>
          <a:xfrm>
            <a:off x="2117557" y="3513221"/>
            <a:ext cx="8710864" cy="2598821"/>
          </a:xfrm>
          <a:prstGeom prst="wedgeRectCallout">
            <a:avLst>
              <a:gd name="adj1" fmla="val -59329"/>
              <a:gd name="adj2" fmla="val -35202"/>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000">
              <a:lnSpc>
                <a:spcPct val="150000"/>
              </a:lnSpc>
              <a:spcAft>
                <a:spcPts val="600"/>
              </a:spcAft>
            </a:pPr>
            <a:r>
              <a:rPr lang="et-EE" dirty="0" smtClean="0">
                <a:solidFill>
                  <a:srgbClr val="214172"/>
                </a:solidFill>
              </a:rPr>
              <a:t>„… </a:t>
            </a:r>
            <a:r>
              <a:rPr lang="en-GB" dirty="0">
                <a:solidFill>
                  <a:srgbClr val="214172"/>
                </a:solidFill>
              </a:rPr>
              <a:t>The HIS is a very valuable tool for many different tasks starting from surveys management and ending with data viewing/extracting for very different </a:t>
            </a:r>
            <a:r>
              <a:rPr lang="en-GB" dirty="0" smtClean="0">
                <a:solidFill>
                  <a:srgbClr val="214172"/>
                </a:solidFill>
              </a:rPr>
              <a:t>purposes</a:t>
            </a:r>
            <a:r>
              <a:rPr lang="et-EE" dirty="0" smtClean="0">
                <a:solidFill>
                  <a:srgbClr val="214172"/>
                </a:solidFill>
              </a:rPr>
              <a:t>.“</a:t>
            </a:r>
            <a:endParaRPr lang="et-EE" dirty="0">
              <a:solidFill>
                <a:srgbClr val="214172"/>
              </a:solidFill>
            </a:endParaRPr>
          </a:p>
          <a:p>
            <a:pPr marL="180000">
              <a:lnSpc>
                <a:spcPct val="150000"/>
              </a:lnSpc>
              <a:spcAft>
                <a:spcPts val="600"/>
              </a:spcAft>
            </a:pPr>
            <a:r>
              <a:rPr lang="et-EE" dirty="0" smtClean="0">
                <a:solidFill>
                  <a:srgbClr val="214172"/>
                </a:solidFill>
              </a:rPr>
              <a:t>„… </a:t>
            </a:r>
            <a:r>
              <a:rPr lang="en-GB" dirty="0">
                <a:solidFill>
                  <a:srgbClr val="214172"/>
                </a:solidFill>
              </a:rPr>
              <a:t>Compilation of sea charts is much easier and less time consuming using HIS as there is no need for dealing with individual surveys. HIS creates a basic chart automatically. The cartographers need only to add additional data and do final </a:t>
            </a:r>
            <a:r>
              <a:rPr lang="en-GB" dirty="0" smtClean="0">
                <a:solidFill>
                  <a:srgbClr val="214172"/>
                </a:solidFill>
              </a:rPr>
              <a:t>compilation</a:t>
            </a:r>
            <a:r>
              <a:rPr lang="et-EE" dirty="0" smtClean="0">
                <a:solidFill>
                  <a:srgbClr val="214172"/>
                </a:solidFill>
              </a:rPr>
              <a:t>.“</a:t>
            </a:r>
            <a:r>
              <a:rPr lang="en-GB" dirty="0" smtClean="0">
                <a:solidFill>
                  <a:srgbClr val="214172"/>
                </a:solidFill>
              </a:rPr>
              <a:t> </a:t>
            </a:r>
            <a:endParaRPr lang="et-EE" dirty="0">
              <a:solidFill>
                <a:srgbClr val="214172"/>
              </a:solidFill>
            </a:endParaRPr>
          </a:p>
          <a:p>
            <a:pPr marL="180000">
              <a:lnSpc>
                <a:spcPct val="150000"/>
              </a:lnSpc>
              <a:spcAft>
                <a:spcPts val="600"/>
              </a:spcAft>
            </a:pPr>
            <a:r>
              <a:rPr lang="et-EE" sz="1600" i="1" dirty="0" smtClean="0">
                <a:solidFill>
                  <a:srgbClr val="214172"/>
                </a:solidFill>
                <a:hlinkClick r:id="rId5"/>
              </a:rPr>
              <a:t>International Hydrographic review No 12</a:t>
            </a:r>
            <a:endParaRPr lang="en-GB" sz="1600" i="1" dirty="0">
              <a:solidFill>
                <a:srgbClr val="214172"/>
              </a:solidFill>
            </a:endParaRPr>
          </a:p>
        </p:txBody>
      </p:sp>
    </p:spTree>
    <p:extLst>
      <p:ext uri="{BB962C8B-B14F-4D97-AF65-F5344CB8AC3E}">
        <p14:creationId xmlns:p14="http://schemas.microsoft.com/office/powerpoint/2010/main" val="2049288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54691" y="6370204"/>
            <a:ext cx="339436" cy="365125"/>
          </a:xfrm>
        </p:spPr>
        <p:txBody>
          <a:bodyPr/>
          <a:lstStyle/>
          <a:p>
            <a:fld id="{F064DC36-A0C0-4772-B772-C4F12A3EAB40}" type="slidenum">
              <a:rPr lang="en-GB" sz="1800" b="1" smtClean="0">
                <a:solidFill>
                  <a:srgbClr val="002060"/>
                </a:solidFill>
              </a:rPr>
              <a:t>6</a:t>
            </a:fld>
            <a:endParaRPr lang="en-GB" sz="1800" b="1" dirty="0">
              <a:solidFill>
                <a:srgbClr val="002060"/>
              </a:solidFill>
            </a:endParaRPr>
          </a:p>
        </p:txBody>
      </p:sp>
      <p:sp>
        <p:nvSpPr>
          <p:cNvPr id="2" name="TextBox 1"/>
          <p:cNvSpPr txBox="1"/>
          <p:nvPr/>
        </p:nvSpPr>
        <p:spPr>
          <a:xfrm>
            <a:off x="1219199" y="2421467"/>
            <a:ext cx="10024533" cy="369332"/>
          </a:xfrm>
          <a:prstGeom prst="rect">
            <a:avLst/>
          </a:prstGeom>
          <a:noFill/>
        </p:spPr>
        <p:txBody>
          <a:bodyPr wrap="square" rtlCol="0">
            <a:spAutoFit/>
          </a:bodyPr>
          <a:lstStyle/>
          <a:p>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347" y="1350518"/>
            <a:ext cx="11608780" cy="4960504"/>
          </a:xfrm>
          <a:prstGeom prst="rect">
            <a:avLst/>
          </a:prstGeom>
        </p:spPr>
      </p:pic>
      <p:sp>
        <p:nvSpPr>
          <p:cNvPr id="5" name="Rectangle 4">
            <a:hlinkClick r:id="rId4" action="ppaction://hlinksldjump"/>
          </p:cNvPr>
          <p:cNvSpPr/>
          <p:nvPr/>
        </p:nvSpPr>
        <p:spPr>
          <a:xfrm>
            <a:off x="0" y="1350518"/>
            <a:ext cx="3960000" cy="432000"/>
          </a:xfrm>
          <a:prstGeom prst="rect">
            <a:avLst/>
          </a:prstGeom>
          <a:solidFill>
            <a:srgbClr val="214172"/>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125523" y="1381852"/>
            <a:ext cx="3122645" cy="369332"/>
          </a:xfrm>
          <a:prstGeom prst="rect">
            <a:avLst/>
          </a:prstGeom>
          <a:solidFill>
            <a:srgbClr val="214172"/>
          </a:solidFill>
        </p:spPr>
        <p:txBody>
          <a:bodyPr wrap="square" rtlCol="0">
            <a:spAutoFit/>
          </a:bodyPr>
          <a:lstStyle/>
          <a:p>
            <a:r>
              <a:rPr lang="en-GB" b="1" dirty="0" smtClean="0">
                <a:solidFill>
                  <a:srgbClr val="FFFF99"/>
                </a:solidFill>
              </a:rPr>
              <a:t>HIS – survey management</a:t>
            </a:r>
            <a:endParaRPr lang="en-GB" b="1" dirty="0">
              <a:solidFill>
                <a:srgbClr val="FFFF99"/>
              </a:solidFill>
            </a:endParaRPr>
          </a:p>
        </p:txBody>
      </p:sp>
      <p:sp>
        <p:nvSpPr>
          <p:cNvPr id="7" name="TextBox 6"/>
          <p:cNvSpPr txBox="1"/>
          <p:nvPr/>
        </p:nvSpPr>
        <p:spPr>
          <a:xfrm>
            <a:off x="961160" y="4954333"/>
            <a:ext cx="2287008" cy="286407"/>
          </a:xfrm>
          <a:prstGeom prst="rect">
            <a:avLst/>
          </a:prstGeom>
          <a:solidFill>
            <a:srgbClr val="EAEAEA"/>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defRPr sz="1400" i="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Survey areas by survey time.</a:t>
            </a:r>
          </a:p>
        </p:txBody>
      </p:sp>
      <p:sp>
        <p:nvSpPr>
          <p:cNvPr id="9" name="Action Button: Home 8">
            <a:hlinkClick r:id="rId5" action="ppaction://hlinksldjump" highlightClick="1"/>
          </p:cNvPr>
          <p:cNvSpPr/>
          <p:nvPr/>
        </p:nvSpPr>
        <p:spPr>
          <a:xfrm>
            <a:off x="11186202" y="6370203"/>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1026251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261558" y="6416842"/>
            <a:ext cx="632569" cy="318487"/>
          </a:xfrm>
        </p:spPr>
        <p:txBody>
          <a:bodyPr/>
          <a:lstStyle/>
          <a:p>
            <a:fld id="{F064DC36-A0C0-4772-B772-C4F12A3EAB40}" type="slidenum">
              <a:rPr lang="en-GB" sz="1800" b="1" smtClean="0">
                <a:solidFill>
                  <a:srgbClr val="002060"/>
                </a:solidFill>
              </a:rPr>
              <a:t>7</a:t>
            </a:fld>
            <a:endParaRPr lang="en-GB" sz="1800" b="1" dirty="0">
              <a:solidFill>
                <a:srgbClr val="002060"/>
              </a:solidFill>
            </a:endParaRPr>
          </a:p>
        </p:txBody>
      </p:sp>
      <p:sp>
        <p:nvSpPr>
          <p:cNvPr id="2" name="TextBox 1"/>
          <p:cNvSpPr txBox="1"/>
          <p:nvPr/>
        </p:nvSpPr>
        <p:spPr>
          <a:xfrm>
            <a:off x="971550" y="1780764"/>
            <a:ext cx="10290008" cy="4478149"/>
          </a:xfrm>
          <a:prstGeom prst="rect">
            <a:avLst/>
          </a:prstGeom>
          <a:noFill/>
        </p:spPr>
        <p:txBody>
          <a:bodyPr wrap="square" rtlCol="0">
            <a:spAutoFit/>
          </a:bodyPr>
          <a:lstStyle/>
          <a:p>
            <a:pPr lvl="0">
              <a:lnSpc>
                <a:spcPts val="2050"/>
              </a:lnSpc>
              <a:spcAft>
                <a:spcPts val="600"/>
              </a:spcAft>
              <a:defRPr/>
            </a:pPr>
            <a:r>
              <a:rPr lang="en-GB" b="1" dirty="0" smtClean="0">
                <a:solidFill>
                  <a:srgbClr val="002060"/>
                </a:solidFill>
              </a:rPr>
              <a:t>Survey Area </a:t>
            </a:r>
            <a:r>
              <a:rPr lang="en-GB" dirty="0" smtClean="0">
                <a:solidFill>
                  <a:srgbClr val="002060"/>
                </a:solidFill>
              </a:rPr>
              <a:t>is </a:t>
            </a:r>
            <a:r>
              <a:rPr lang="en-GB" sz="1700" dirty="0" smtClean="0">
                <a:solidFill>
                  <a:srgbClr val="002060"/>
                </a:solidFill>
              </a:rPr>
              <a:t>a folder </a:t>
            </a:r>
            <a:r>
              <a:rPr lang="en-GB" dirty="0" smtClean="0">
                <a:solidFill>
                  <a:srgbClr val="002060"/>
                </a:solidFill>
              </a:rPr>
              <a:t>with data from survey lines, files containing area borders, meta-data, defined underwater objects and all processed depths. All  in simple ASCII format. </a:t>
            </a:r>
            <a:br>
              <a:rPr lang="en-GB" dirty="0" smtClean="0">
                <a:solidFill>
                  <a:srgbClr val="002060"/>
                </a:solidFill>
              </a:rPr>
            </a:br>
            <a:r>
              <a:rPr lang="en-GB" dirty="0" smtClean="0">
                <a:solidFill>
                  <a:srgbClr val="002060"/>
                </a:solidFill>
              </a:rPr>
              <a:t>HIS is set to read these files and automatically fill/update database from them.</a:t>
            </a:r>
          </a:p>
          <a:p>
            <a:pPr lvl="0">
              <a:lnSpc>
                <a:spcPts val="2050"/>
              </a:lnSpc>
              <a:spcAft>
                <a:spcPts val="600"/>
              </a:spcAft>
              <a:defRPr/>
            </a:pPr>
            <a:r>
              <a:rPr lang="en-GB" dirty="0" smtClean="0">
                <a:solidFill>
                  <a:srgbClr val="002060"/>
                </a:solidFill>
              </a:rPr>
              <a:t>All survey data together with metadata can be uploaded to HIS and later downloaded for data cleaning or for using in other systems. Metadata can be edited and later exported.</a:t>
            </a:r>
          </a:p>
          <a:p>
            <a:pPr lvl="0">
              <a:lnSpc>
                <a:spcPts val="2050"/>
              </a:lnSpc>
              <a:spcAft>
                <a:spcPts val="600"/>
              </a:spcAft>
              <a:defRPr/>
            </a:pPr>
            <a:r>
              <a:rPr lang="en-GB" dirty="0" smtClean="0">
                <a:solidFill>
                  <a:srgbClr val="002060"/>
                </a:solidFill>
              </a:rPr>
              <a:t>The system tracks the status of survey areas, logs, who changed the data, what operation did he do and when was it carried out. When an area is processed, its status changes and the change is immediately visible to the other users of HIS. </a:t>
            </a:r>
          </a:p>
          <a:p>
            <a:pPr lvl="0">
              <a:lnSpc>
                <a:spcPts val="2050"/>
              </a:lnSpc>
              <a:spcAft>
                <a:spcPts val="300"/>
              </a:spcAft>
              <a:defRPr/>
            </a:pPr>
            <a:r>
              <a:rPr lang="en-GB" dirty="0" smtClean="0">
                <a:solidFill>
                  <a:srgbClr val="002060"/>
                </a:solidFill>
              </a:rPr>
              <a:t>Object data can be further managed in HIS, e.g. object type can be changed from obstruction to wreck, data added from other sources, etc.</a:t>
            </a:r>
            <a:br>
              <a:rPr lang="en-GB" dirty="0" smtClean="0">
                <a:solidFill>
                  <a:srgbClr val="002060"/>
                </a:solidFill>
              </a:rPr>
            </a:br>
            <a:r>
              <a:rPr lang="en-GB" dirty="0" smtClean="0">
                <a:solidFill>
                  <a:srgbClr val="002060"/>
                </a:solidFill>
              </a:rPr>
              <a:t/>
            </a:r>
            <a:br>
              <a:rPr lang="en-GB" dirty="0" smtClean="0">
                <a:solidFill>
                  <a:srgbClr val="002060"/>
                </a:solidFill>
              </a:rPr>
            </a:br>
            <a:r>
              <a:rPr lang="en-GB" dirty="0" smtClean="0">
                <a:solidFill>
                  <a:srgbClr val="002060"/>
                </a:solidFill>
              </a:rPr>
              <a:t>Survey areas are spatially classified by </a:t>
            </a:r>
          </a:p>
          <a:p>
            <a:pPr marL="285750" lvl="0" indent="-285750">
              <a:lnSpc>
                <a:spcPts val="2000"/>
              </a:lnSpc>
              <a:spcAft>
                <a:spcPts val="300"/>
              </a:spcAft>
              <a:buFont typeface="Arial" panose="020B0604020202020204" pitchFamily="34" charset="0"/>
              <a:buChar char="•"/>
              <a:defRPr/>
            </a:pPr>
            <a:r>
              <a:rPr lang="en-GB" dirty="0" smtClean="0">
                <a:solidFill>
                  <a:srgbClr val="002060"/>
                </a:solidFill>
              </a:rPr>
              <a:t>IHO44 standard</a:t>
            </a:r>
            <a:r>
              <a:rPr lang="en-GB" dirty="0" smtClean="0">
                <a:solidFill>
                  <a:srgbClr val="002060"/>
                </a:solidFill>
                <a:sym typeface="Webdings" panose="05030102010509060703" pitchFamily="18" charset="2"/>
              </a:rPr>
              <a:t> </a:t>
            </a:r>
          </a:p>
          <a:p>
            <a:pPr marL="285750" lvl="0" indent="-285750">
              <a:lnSpc>
                <a:spcPts val="2000"/>
              </a:lnSpc>
              <a:spcAft>
                <a:spcPts val="300"/>
              </a:spcAft>
              <a:buFont typeface="Arial" panose="020B0604020202020204" pitchFamily="34" charset="0"/>
              <a:buChar char="•"/>
              <a:defRPr/>
            </a:pPr>
            <a:r>
              <a:rPr lang="en-GB" dirty="0" smtClean="0">
                <a:solidFill>
                  <a:srgbClr val="002060"/>
                </a:solidFill>
              </a:rPr>
              <a:t>survey time </a:t>
            </a:r>
          </a:p>
          <a:p>
            <a:pPr marL="285750" lvl="0" indent="-285750">
              <a:lnSpc>
                <a:spcPts val="2000"/>
              </a:lnSpc>
              <a:spcAft>
                <a:spcPts val="300"/>
              </a:spcAft>
              <a:buFont typeface="Arial" panose="020B0604020202020204" pitchFamily="34" charset="0"/>
              <a:buChar char="•"/>
              <a:defRPr/>
            </a:pPr>
            <a:r>
              <a:rPr lang="en-GB" dirty="0" smtClean="0">
                <a:solidFill>
                  <a:srgbClr val="002060"/>
                </a:solidFill>
              </a:rPr>
              <a:t>survey stage. </a:t>
            </a:r>
            <a:endParaRPr lang="en-GB" dirty="0">
              <a:solidFill>
                <a:srgbClr val="002060"/>
              </a:solidFill>
            </a:endParaRPr>
          </a:p>
        </p:txBody>
      </p:sp>
      <p:sp>
        <p:nvSpPr>
          <p:cNvPr id="5" name="Action Button: Home 4">
            <a:hlinkClick r:id="rId2" action="ppaction://hlinksldjump" highlightClick="1"/>
          </p:cNvPr>
          <p:cNvSpPr/>
          <p:nvPr/>
        </p:nvSpPr>
        <p:spPr>
          <a:xfrm>
            <a:off x="11209353" y="6393523"/>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2831402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46022" y="1266391"/>
            <a:ext cx="7972425" cy="5286375"/>
          </a:xfrm>
          <a:prstGeom prst="rect">
            <a:avLst/>
          </a:prstGeom>
        </p:spPr>
      </p:pic>
      <p:sp>
        <p:nvSpPr>
          <p:cNvPr id="4" name="Slide Number Placeholder 3"/>
          <p:cNvSpPr>
            <a:spLocks noGrp="1"/>
          </p:cNvSpPr>
          <p:nvPr>
            <p:ph type="sldNum" sz="quarter" idx="12"/>
          </p:nvPr>
        </p:nvSpPr>
        <p:spPr>
          <a:xfrm>
            <a:off x="11554691" y="6370204"/>
            <a:ext cx="339436" cy="365125"/>
          </a:xfrm>
        </p:spPr>
        <p:txBody>
          <a:bodyPr/>
          <a:lstStyle/>
          <a:p>
            <a:fld id="{F064DC36-A0C0-4772-B772-C4F12A3EAB40}" type="slidenum">
              <a:rPr lang="en-GB" sz="1800" b="1" smtClean="0">
                <a:solidFill>
                  <a:srgbClr val="002060"/>
                </a:solidFill>
              </a:rPr>
              <a:t>8</a:t>
            </a:fld>
            <a:endParaRPr lang="en-GB" sz="1800" b="1" dirty="0">
              <a:solidFill>
                <a:srgbClr val="002060"/>
              </a:solidFill>
            </a:endParaRPr>
          </a:p>
        </p:txBody>
      </p:sp>
      <p:sp>
        <p:nvSpPr>
          <p:cNvPr id="6" name="Action Button: Home 5">
            <a:hlinkClick r:id="rId4" action="ppaction://hlinksldjump" highlightClick="1"/>
          </p:cNvPr>
          <p:cNvSpPr/>
          <p:nvPr/>
        </p:nvSpPr>
        <p:spPr>
          <a:xfrm>
            <a:off x="11186202" y="6370204"/>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5" name="Rectangle 4"/>
          <p:cNvSpPr/>
          <p:nvPr/>
        </p:nvSpPr>
        <p:spPr>
          <a:xfrm>
            <a:off x="768583" y="4313782"/>
            <a:ext cx="1883391" cy="419779"/>
          </a:xfrm>
          <a:prstGeom prst="rect">
            <a:avLst/>
          </a:prstGeom>
          <a:solidFill>
            <a:srgbClr val="EAEAEA"/>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smtClean="0">
                <a:solidFill>
                  <a:srgbClr val="002060"/>
                </a:solidFill>
              </a:rPr>
              <a:t>Surveys made in 2019</a:t>
            </a:r>
            <a:r>
              <a:rPr lang="et-EE" sz="1400" i="1" dirty="0" smtClean="0">
                <a:solidFill>
                  <a:srgbClr val="002060"/>
                </a:solidFill>
              </a:rPr>
              <a:t>.</a:t>
            </a:r>
            <a:endParaRPr lang="en-GB" sz="1400" i="1" dirty="0">
              <a:solidFill>
                <a:srgbClr val="002060"/>
              </a:solidFill>
            </a:endParaRPr>
          </a:p>
        </p:txBody>
      </p:sp>
    </p:spTree>
    <p:extLst>
      <p:ext uri="{BB962C8B-B14F-4D97-AF65-F5344CB8AC3E}">
        <p14:creationId xmlns:p14="http://schemas.microsoft.com/office/powerpoint/2010/main" val="10954354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54691" y="6370204"/>
            <a:ext cx="339436" cy="365125"/>
          </a:xfrm>
        </p:spPr>
        <p:txBody>
          <a:bodyPr/>
          <a:lstStyle/>
          <a:p>
            <a:fld id="{F064DC36-A0C0-4772-B772-C4F12A3EAB40}" type="slidenum">
              <a:rPr lang="en-GB" sz="1800" b="1" smtClean="0">
                <a:solidFill>
                  <a:srgbClr val="002060"/>
                </a:solidFill>
              </a:rPr>
              <a:t>9</a:t>
            </a:fld>
            <a:endParaRPr lang="en-GB" sz="1800" b="1" dirty="0">
              <a:solidFill>
                <a:srgbClr val="002060"/>
              </a:solidFill>
            </a:endParaRPr>
          </a:p>
        </p:txBody>
      </p:sp>
      <p:sp>
        <p:nvSpPr>
          <p:cNvPr id="6" name="Action Button: Home 5">
            <a:hlinkClick r:id="rId3" action="ppaction://hlinksldjump" highlightClick="1"/>
          </p:cNvPr>
          <p:cNvSpPr/>
          <p:nvPr/>
        </p:nvSpPr>
        <p:spPr>
          <a:xfrm>
            <a:off x="11186202" y="6370204"/>
            <a:ext cx="368489" cy="365125"/>
          </a:xfrm>
          <a:prstGeom prst="actionButtonHom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7" name="Picture 6"/>
          <p:cNvPicPr>
            <a:picLocks noChangeAspect="1"/>
          </p:cNvPicPr>
          <p:nvPr/>
        </p:nvPicPr>
        <p:blipFill>
          <a:blip r:embed="rId4"/>
          <a:stretch>
            <a:fillRect/>
          </a:stretch>
        </p:blipFill>
        <p:spPr>
          <a:xfrm>
            <a:off x="514670" y="1315604"/>
            <a:ext cx="10086975" cy="5419725"/>
          </a:xfrm>
          <a:prstGeom prst="rect">
            <a:avLst/>
          </a:prstGeom>
        </p:spPr>
      </p:pic>
      <p:sp>
        <p:nvSpPr>
          <p:cNvPr id="5" name="Rectangle 4"/>
          <p:cNvSpPr/>
          <p:nvPr/>
        </p:nvSpPr>
        <p:spPr>
          <a:xfrm>
            <a:off x="2901476" y="5875771"/>
            <a:ext cx="3573379" cy="494433"/>
          </a:xfrm>
          <a:prstGeom prst="rect">
            <a:avLst/>
          </a:prstGeom>
          <a:solidFill>
            <a:srgbClr val="EAEAEA"/>
          </a:solidFill>
          <a:ln>
            <a:no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smtClean="0">
                <a:solidFill>
                  <a:srgbClr val="002060"/>
                </a:solidFill>
              </a:rPr>
              <a:t>Detailed data and statistics of a chosen Survey</a:t>
            </a:r>
            <a:r>
              <a:rPr lang="et-EE" sz="1400" i="1" dirty="0" smtClean="0">
                <a:solidFill>
                  <a:srgbClr val="002060"/>
                </a:solidFill>
              </a:rPr>
              <a:t>.</a:t>
            </a:r>
            <a:endParaRPr lang="en-GB" sz="1400" i="1" dirty="0">
              <a:solidFill>
                <a:srgbClr val="002060"/>
              </a:solidFill>
            </a:endParaRPr>
          </a:p>
        </p:txBody>
      </p:sp>
    </p:spTree>
    <p:extLst>
      <p:ext uri="{BB962C8B-B14F-4D97-AF65-F5344CB8AC3E}">
        <p14:creationId xmlns:p14="http://schemas.microsoft.com/office/powerpoint/2010/main" val="282425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139101</TotalTime>
  <Words>2169</Words>
  <Application>Microsoft Office PowerPoint</Application>
  <PresentationFormat>Widescreen</PresentationFormat>
  <Paragraphs>218</Paragraphs>
  <Slides>30</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Webdings</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dc:creator>
  <cp:lastModifiedBy>Microsoft account</cp:lastModifiedBy>
  <cp:revision>207</cp:revision>
  <cp:lastPrinted>2020-01-30T10:52:02Z</cp:lastPrinted>
  <dcterms:created xsi:type="dcterms:W3CDTF">2020-01-27T09:43:12Z</dcterms:created>
  <dcterms:modified xsi:type="dcterms:W3CDTF">2021-12-13T18:57:24Z</dcterms:modified>
</cp:coreProperties>
</file>